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9" r:id="rId5"/>
    <p:sldId id="268" r:id="rId6"/>
    <p:sldId id="270" r:id="rId7"/>
    <p:sldId id="271" r:id="rId8"/>
    <p:sldId id="273" r:id="rId9"/>
    <p:sldId id="272" r:id="rId10"/>
    <p:sldId id="274" r:id="rId11"/>
    <p:sldId id="275" r:id="rId12"/>
    <p:sldId id="276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8080"/>
    <a:srgbClr val="006666"/>
    <a:srgbClr val="CCFFFF"/>
    <a:srgbClr val="993366"/>
    <a:srgbClr val="CC0099"/>
    <a:srgbClr val="FFFF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89665C-FFA4-7979-BA1F-2E62A34B2D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7B3212-29FF-254C-D569-B6E4232632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5C5B9F3-CA6E-C924-5437-DDC0D2B2782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C53B175-DFF0-DAA5-0A3D-4DA338C496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C5E1D76-DD76-CC70-64EA-91B44E82D9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4BB7DE2-9F61-DE56-9AE4-4FA6A054D5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D1C13B7D-BFEA-4CDE-9A38-F22C999CE0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36177F-4260-4322-9DFA-FBF279ABF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10D1C-CFEA-4850-85E5-C1E34617D88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56BF599-6153-F00C-3F30-F6D23ADA04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5CB7707-FAD6-83F3-6A3D-90D0FAA0F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204242-2D93-495E-A82E-6CB182BC9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5BA9D-180F-4023-9E9B-8A3F0A1CC25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843E7B0-2FBC-B468-22A7-2DCFB0FFE6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7484E02-78AA-D075-F237-7BB6D7FD4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1BECF7-5F34-95E6-12C9-3DB039B8EE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18034-6B79-4A04-A858-AF816DBFFCB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703F50B-99BF-3A5E-6E3A-6692CA0CE1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B21E076-D653-659C-92AA-CF2223275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A4FAE1-8DB4-E0C6-3EB5-6B4029671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B5694-A082-4AA3-84B3-3E194385474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2403822-E238-B3A7-B54E-499A038A86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235F33F-6516-511F-F51F-422194B80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485711-EDC6-87E1-CA1B-2137F057D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E41F0-A707-44D7-AEF2-1B435099C1A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EA5EAF1-1C80-224C-542E-F44BBFB549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AE1FC53-7353-866B-6E6E-22F641CC6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E694C9-9647-37EA-DF78-C9BD6C470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9DDA3-D79C-4867-BD15-40B8A0AB754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450097D-289C-77A1-3F31-E91FD39E4D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DC33724-D160-A588-A670-903840748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78065D-69F2-A612-DAEC-C7F34F150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D90B9-3507-471F-AB62-DCE60081CE1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622AADF-A522-31E5-3252-50E6E05AC1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840400-43B4-630F-D4BB-A086895FB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FCC03F-6C65-4B78-EE34-0F42CCC33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D4BBE-F9E5-4970-AD88-F8CF8E62D05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12101A4B-1C2B-2186-AD20-7D0BFB8785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D3CFAB6-717B-8018-3D3D-B551DC7B5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0E775B-0FDD-10CD-B4BB-AD5765C58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22242-0563-492F-9EED-E852A8EB2C8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57E1DC6-A3D4-094B-7E7C-3D3DF9407E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3105299-2A0C-912B-2EDF-2C5FCE0BE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05F805-2D16-687B-4FF1-8752FB5C6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CF491-B57C-4D24-B10A-C1B5CC8D80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A16FFA1-7DDD-4CAF-71BF-4BA858C199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3839B67-D6B0-632E-88AA-4CCAAEEF0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1E1DF8-2461-BB1D-BFDE-3E2F5ECF0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B66C8-930D-4031-B172-68746D205B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C119EE1-EEF8-5907-15E6-151103815B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BDB0C87-3D05-BB8A-E505-2987C300E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6D34C9-3B72-24EC-DA6C-154C4C9BE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2874D-E97D-408C-80DD-CFA7034A98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648344A-CBBA-1FE5-869F-C86F6C0331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8CE12F7-981E-F1ED-8E07-F19C19186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794298-BE31-F0D1-D2B1-3CA4B40FC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4E1C3-C4A2-43AD-9EFA-7F67CB2F478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A99FF1F-313B-0B29-2F37-6FB92C4DC3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DD541C0-A727-6F93-5653-0D36C65BA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7748FA-82E8-7E29-2601-36F740C8FC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BE217-C183-4596-A2AB-E27D05A940F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105C511-B59E-49CC-F04D-66930FC8FE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2209EFD-C7A2-231A-843E-E4F7BF2E1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FBC1-A987-0A25-C18C-1B0F56E1B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B4CF7-B45E-1CAF-33B2-67A5289EA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9870D-99D9-A7C3-DFB5-9094FBC0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F551EA-0E67-4A87-955A-EAC4B7866539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1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0083D-5DB7-71E1-5A22-EAF13940B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3D4CF-20FD-ACC2-EEF8-1ED53F32A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53091-5FE9-4F6B-5998-18235E24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8AE609-F6FC-4419-B3AE-B9886A4B6605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95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DA7D6-18CF-02C9-7959-7E60DA394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177E4-2A6A-55F9-EAAB-83488370D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CBA6E-3754-8552-8B8D-65A2A113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7A93B-B891-4F60-B3D5-C6322F186E6F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7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3E2C-36DE-996F-3A9A-496309A67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2AA5-3FE9-148D-28FF-929EFB383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946D0-E8B9-34C1-1D28-84559F2D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40367-BE73-4FFC-B6B8-4B5D31C0D398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0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0512-994D-7688-F409-08EEE659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EAB55-5248-76DC-F11B-BFA2051CA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D05D0-9E56-060F-5883-D57DE0D8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21C47-07EF-4CDD-B6B5-A3D4E71CFC2C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33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C01F-4B4A-F55B-32E7-928632B9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7F6A1-B225-BF21-3D3E-D8AEB4ADD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8DE56-2BB3-F095-93AB-B69D3157C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6C29A-9168-B6A0-14AF-EC04A5C1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E1A12-E988-4631-B875-C687F0F1313E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65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0CF8-F46F-C497-36A1-6076D145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68D33-A828-D595-6D11-0251C9FA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B4314-73C2-314E-D139-9F551EBA1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46ACF-9CEC-DB6B-2797-B8A9DD163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9B02E-3509-07DB-5C61-64AEAEAB0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86607-B16A-AD64-A0FD-E7326BEB3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2032B-D282-4E4E-9FD9-A145495CC86E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6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9E9D-832F-FF80-6C12-637AB320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877AA-483C-3CBE-BCE2-FA6EE3EFC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AC5C1-222C-460B-B3B2-A05A5135B5C3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EFD79-29CE-4C38-5F18-03AD1D46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9BE9C-6E9F-415B-9E77-23BC5F7A2777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9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AAF9-DAFB-523D-197D-A8C0CC51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DBD8-2EF0-5CC0-DB03-DB7577174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3D855-D7F7-98CA-4444-210DF65FD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82845-7326-4375-4EA2-1371F61A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0B9AA-36D2-4848-9E6C-53192B347889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06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21FC-ACBD-D7E6-7D4F-65DCC755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71D72-7FAA-9C7E-883B-2DC359C12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1D31A-F283-2FAA-5D73-947BBCFE8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2BA13-F79B-D77F-50FF-45BA1871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28E32-ED99-464E-98C1-D43F0A43C3AD}" type="datetime1">
              <a:rPr lang="en-GB" altLang="en-US"/>
              <a:pPr/>
              <a:t>23/05/2023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98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957126-75C7-6EF6-F9A5-35AA64DA5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FAE928-7737-A8C0-8300-EA8B5FE878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343884E-51EA-48FB-9748-362DB1E1665B}" type="datetime1">
              <a:rPr lang="en-GB" altLang="en-US"/>
              <a:pPr/>
              <a:t>23/05/2023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D22F07-92E1-65A2-F749-D10D5669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B703-6E2A-4CCF-8EE8-C8CEDE675047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987F40-793B-293C-9528-9243CA78D5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/>
              <a:t>Lab Tests, results, and Sulphuric acid</a:t>
            </a:r>
            <a:endParaRPr lang="en-US" alt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DB2A5C-1101-D661-C5B6-9DC5AF41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D9F1-EDAD-45FC-B60C-51B5B33D3931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AF188A0-225B-F87B-8695-469BFF6FC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Ammonium, nitrate, bromide and iodide ions</a:t>
            </a:r>
            <a:endParaRPr lang="en-US" altLang="en-US" sz="320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6CB2803C-A649-67C6-7456-DC8E676C9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1370013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Ammonium ions: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Add sodium hydroxide and test the gas using damp litmus paper – ammonia gas turns damp litmus paper blue.</a:t>
            </a:r>
            <a:endParaRPr lang="en-US" altLang="en-US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9166B742-0826-B209-F5D1-30639F172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1370013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Nitrate ions: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Add sodium hydroxide followed by aluminium powder and test using damp litmus paper.</a:t>
            </a:r>
            <a:endParaRPr lang="en-US" altLang="en-US"/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76762EE6-3972-61C0-72F6-2AA03498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8500"/>
            <a:ext cx="9144000" cy="2100263"/>
          </a:xfrm>
          <a:prstGeom prst="rect">
            <a:avLst/>
          </a:prstGeom>
          <a:solidFill>
            <a:srgbClr val="6F02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Bromide and iodide ions: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Add a few drops of dilute nitric acid followed by a few drops of silver nitrate solution.  A pale yellow precipitate should be formed for bromide ions and a darker yellow precipitate for iodide ions.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2674AF-ADB3-EDC0-2982-35C58487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1FC3-C31B-47D5-9171-0E1B91718214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0B2B57A-8D0C-49CA-8481-11EAFDAE5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Thermal decomposition</a:t>
            </a:r>
            <a:endParaRPr lang="en-US" altLang="en-US" sz="4000"/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90721674-D048-1889-7869-D0D9AE950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66FFCC"/>
                </a:solidFill>
              </a:rPr>
              <a:t>A “thermal decomposition” reaction occurs when a compound breaks down (“decomposition”) through the action of heat.</a:t>
            </a:r>
            <a:endParaRPr lang="en-US" altLang="en-US">
              <a:solidFill>
                <a:srgbClr val="66FFCC"/>
              </a:solidFill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239AD898-E2BD-FE39-5588-95AD852BF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773238"/>
            <a:ext cx="6191250" cy="24907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Practical work: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Perform a thermal decomposition reaction on each of these compounds and state: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The colour changes you observed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>
                <a:solidFill>
                  <a:schemeClr val="bg1"/>
                </a:solidFill>
                <a:latin typeface="Comic Sans MS" panose="030F0702030302020204" pitchFamily="66" charset="0"/>
              </a:rPr>
              <a:t>The reaction that happened</a:t>
            </a:r>
            <a:endParaRPr lang="en-US" altLang="en-US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C139D1C2-9C88-6775-5483-EAEB2AE5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41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grpSp>
        <p:nvGrpSpPr>
          <p:cNvPr id="24591" name="Group 15">
            <a:extLst>
              <a:ext uri="{FF2B5EF4-FFF2-40B4-BE49-F238E27FC236}">
                <a16:creationId xmlns:a16="http://schemas.microsoft.com/office/drawing/2014/main" id="{A187820B-7CD8-F0F7-C4AB-F9CFA2751481}"/>
              </a:ext>
            </a:extLst>
          </p:cNvPr>
          <p:cNvGrpSpPr>
            <a:grpSpLocks/>
          </p:cNvGrpSpPr>
          <p:nvPr/>
        </p:nvGrpSpPr>
        <p:grpSpPr bwMode="auto">
          <a:xfrm>
            <a:off x="0" y="4581525"/>
            <a:ext cx="9144000" cy="1079500"/>
            <a:chOff x="0" y="2886"/>
            <a:chExt cx="5760" cy="680"/>
          </a:xfrm>
        </p:grpSpPr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4C4EB6C3-ECAB-AE62-879D-3F8AA0C32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886"/>
              <a:ext cx="5760" cy="680"/>
            </a:xfrm>
            <a:prstGeom prst="rect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3" name="Text Box 7">
              <a:extLst>
                <a:ext uri="{FF2B5EF4-FFF2-40B4-BE49-F238E27FC236}">
                  <a16:creationId xmlns:a16="http://schemas.microsoft.com/office/drawing/2014/main" id="{DDE962B1-6232-B70D-AC95-6333356C3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86"/>
              <a:ext cx="44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Copper carbonate:</a:t>
              </a:r>
              <a:endParaRPr lang="en-US" altLang="en-US"/>
            </a:p>
          </p:txBody>
        </p:sp>
      </p:grpSp>
      <p:grpSp>
        <p:nvGrpSpPr>
          <p:cNvPr id="24592" name="Group 16">
            <a:extLst>
              <a:ext uri="{FF2B5EF4-FFF2-40B4-BE49-F238E27FC236}">
                <a16:creationId xmlns:a16="http://schemas.microsoft.com/office/drawing/2014/main" id="{D35B35AD-9AD7-7048-8014-CBDECFBB4902}"/>
              </a:ext>
            </a:extLst>
          </p:cNvPr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3640"/>
            <a:chExt cx="5760" cy="680"/>
          </a:xfrm>
        </p:grpSpPr>
        <p:sp>
          <p:nvSpPr>
            <p:cNvPr id="24590" name="Rectangle 14">
              <a:extLst>
                <a:ext uri="{FF2B5EF4-FFF2-40B4-BE49-F238E27FC236}">
                  <a16:creationId xmlns:a16="http://schemas.microsoft.com/office/drawing/2014/main" id="{9BE9E73F-1DCA-3F1E-E96D-49F662538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640"/>
              <a:ext cx="5760" cy="680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84" name="Text Box 8">
              <a:extLst>
                <a:ext uri="{FF2B5EF4-FFF2-40B4-BE49-F238E27FC236}">
                  <a16:creationId xmlns:a16="http://schemas.microsoft.com/office/drawing/2014/main" id="{620CA92B-BDF1-4A58-F3BF-E8D36F9F7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57"/>
              <a:ext cx="19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Zinc carbonate:</a:t>
              </a:r>
              <a:endParaRPr lang="en-US" altLang="en-US"/>
            </a:p>
          </p:txBody>
        </p:sp>
      </p:grpSp>
      <p:grpSp>
        <p:nvGrpSpPr>
          <p:cNvPr id="24593" name="Group 17">
            <a:extLst>
              <a:ext uri="{FF2B5EF4-FFF2-40B4-BE49-F238E27FC236}">
                <a16:creationId xmlns:a16="http://schemas.microsoft.com/office/drawing/2014/main" id="{9E1282E7-D8C1-5055-0950-ABBE3D28BA10}"/>
              </a:ext>
            </a:extLst>
          </p:cNvPr>
          <p:cNvGrpSpPr>
            <a:grpSpLocks/>
          </p:cNvGrpSpPr>
          <p:nvPr/>
        </p:nvGrpSpPr>
        <p:grpSpPr bwMode="auto">
          <a:xfrm>
            <a:off x="0" y="5084763"/>
            <a:ext cx="9144000" cy="457200"/>
            <a:chOff x="0" y="3203"/>
            <a:chExt cx="5760" cy="288"/>
          </a:xfrm>
        </p:grpSpPr>
        <p:sp>
          <p:nvSpPr>
            <p:cNvPr id="24585" name="Text Box 9">
              <a:extLst>
                <a:ext uri="{FF2B5EF4-FFF2-40B4-BE49-F238E27FC236}">
                  <a16:creationId xmlns:a16="http://schemas.microsoft.com/office/drawing/2014/main" id="{1D650275-CEE3-09E6-5EC8-D5AD056FA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203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CuCO</a:t>
              </a:r>
              <a:r>
                <a:rPr lang="en-GB" altLang="en-US" baseline="-25000"/>
                <a:t>3 (s)</a:t>
              </a:r>
              <a:r>
                <a:rPr lang="en-GB" altLang="en-US"/>
                <a:t>                CuO</a:t>
              </a:r>
              <a:r>
                <a:rPr lang="en-GB" altLang="en-US" baseline="-25000"/>
                <a:t>(s)</a:t>
              </a:r>
              <a:r>
                <a:rPr lang="en-GB" altLang="en-US"/>
                <a:t> + CO</a:t>
              </a:r>
              <a:r>
                <a:rPr lang="en-GB" altLang="en-US" baseline="-25000"/>
                <a:t>2 (g)		</a:t>
              </a:r>
              <a:r>
                <a:rPr lang="en-GB" altLang="en-US"/>
                <a:t>(Green – Black)</a:t>
              </a:r>
              <a:endParaRPr lang="en-US" altLang="en-US" baseline="-25000"/>
            </a:p>
          </p:txBody>
        </p:sp>
        <p:sp>
          <p:nvSpPr>
            <p:cNvPr id="24587" name="Line 11">
              <a:extLst>
                <a:ext uri="{FF2B5EF4-FFF2-40B4-BE49-F238E27FC236}">
                  <a16:creationId xmlns:a16="http://schemas.microsoft.com/office/drawing/2014/main" id="{56EC246B-8C80-1363-C1B2-A03C11614A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3339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594" name="Group 18">
            <a:extLst>
              <a:ext uri="{FF2B5EF4-FFF2-40B4-BE49-F238E27FC236}">
                <a16:creationId xmlns:a16="http://schemas.microsoft.com/office/drawing/2014/main" id="{CF13FD81-0124-E7E3-B19A-B45EBFA38A90}"/>
              </a:ext>
            </a:extLst>
          </p:cNvPr>
          <p:cNvGrpSpPr>
            <a:grpSpLocks/>
          </p:cNvGrpSpPr>
          <p:nvPr/>
        </p:nvGrpSpPr>
        <p:grpSpPr bwMode="auto">
          <a:xfrm>
            <a:off x="0" y="6308725"/>
            <a:ext cx="9144000" cy="457200"/>
            <a:chOff x="0" y="3974"/>
            <a:chExt cx="5760" cy="288"/>
          </a:xfrm>
        </p:grpSpPr>
        <p:sp>
          <p:nvSpPr>
            <p:cNvPr id="24586" name="Text Box 10">
              <a:extLst>
                <a:ext uri="{FF2B5EF4-FFF2-40B4-BE49-F238E27FC236}">
                  <a16:creationId xmlns:a16="http://schemas.microsoft.com/office/drawing/2014/main" id="{3C50766C-6E2D-354E-68A0-B9823A4E7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974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ZnCO</a:t>
              </a:r>
              <a:r>
                <a:rPr lang="en-GB" altLang="en-US" baseline="-25000"/>
                <a:t>3 (s)</a:t>
              </a:r>
              <a:r>
                <a:rPr lang="en-GB" altLang="en-US"/>
                <a:t>                ZnO</a:t>
              </a:r>
              <a:r>
                <a:rPr lang="en-GB" altLang="en-US" baseline="-25000"/>
                <a:t>(s)</a:t>
              </a:r>
              <a:r>
                <a:rPr lang="en-GB" altLang="en-US"/>
                <a:t> + CO</a:t>
              </a:r>
              <a:r>
                <a:rPr lang="en-GB" altLang="en-US" baseline="-25000"/>
                <a:t>2 (g)		</a:t>
              </a:r>
              <a:r>
                <a:rPr lang="en-GB" altLang="en-US"/>
                <a:t>(White – Yellow)</a:t>
              </a:r>
              <a:endParaRPr lang="en-US" altLang="en-US" baseline="-25000"/>
            </a:p>
          </p:txBody>
        </p:sp>
        <p:sp>
          <p:nvSpPr>
            <p:cNvPr id="24588" name="Line 12">
              <a:extLst>
                <a:ext uri="{FF2B5EF4-FFF2-40B4-BE49-F238E27FC236}">
                  <a16:creationId xmlns:a16="http://schemas.microsoft.com/office/drawing/2014/main" id="{886FF05C-3F24-A25C-23FE-E15C3CF23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4110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C083F3-7E57-506E-3A48-F5D38826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9941-8CEA-473A-A18A-9A129CF16C61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9EA8DB8-27E6-FE6F-0FA1-0DE521C24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Sulphuric acid</a:t>
            </a:r>
            <a:endParaRPr lang="en-US" altLang="en-US" sz="400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187BB594-8BA7-DE47-0A34-203517813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CCFFFF"/>
                </a:solidFill>
              </a:rPr>
              <a:t>Sulphuric acid has many important uses – car batteries, detergents, fertilisers etc.</a:t>
            </a:r>
            <a:endParaRPr lang="en-US" altLang="en-US" sz="2000">
              <a:solidFill>
                <a:srgbClr val="CCFFFF"/>
              </a:solidFill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8094D1C1-2804-6230-3DC9-D84590408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1438"/>
            <a:ext cx="9144000" cy="396875"/>
          </a:xfrm>
          <a:prstGeom prst="rect">
            <a:avLst/>
          </a:prstGeom>
          <a:solidFill>
            <a:srgbClr val="6F02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b="1"/>
              <a:t>How sulphuric acid is made:</a:t>
            </a:r>
            <a:endParaRPr lang="en-US" altLang="en-US" sz="2000" b="1"/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1C6843F7-F014-019A-3A3A-C6C940AF1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9138"/>
            <a:ext cx="377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FFCC99"/>
                </a:solidFill>
              </a:rPr>
              <a:t>Step 1:  Burn sulphur in air:</a:t>
            </a:r>
            <a:endParaRPr lang="en-US" altLang="en-US" sz="2000" i="1">
              <a:solidFill>
                <a:srgbClr val="FFCC99"/>
              </a:solidFill>
            </a:endParaRP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27329508-CBB5-0E9E-8E0F-0904C192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0075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FFCC99"/>
                </a:solidFill>
              </a:rPr>
              <a:t>Step 2:  Pass the sulphur dioxide over a vanadium oxide catalyst at 450</a:t>
            </a:r>
            <a:r>
              <a:rPr lang="en-GB" altLang="en-US" sz="2000" i="1" baseline="30000">
                <a:solidFill>
                  <a:srgbClr val="FFCC99"/>
                </a:solidFill>
              </a:rPr>
              <a:t>O</a:t>
            </a:r>
            <a:r>
              <a:rPr lang="en-GB" altLang="en-US" sz="2000" i="1">
                <a:solidFill>
                  <a:srgbClr val="FFCC99"/>
                </a:solidFill>
              </a:rPr>
              <a:t>C:</a:t>
            </a:r>
            <a:endParaRPr lang="en-US" altLang="en-US" sz="2000" i="1">
              <a:solidFill>
                <a:srgbClr val="FFCC99"/>
              </a:solidFill>
            </a:endParaRP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DB6578DB-0EF7-1C12-B888-D6E08499F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10088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FFCC99"/>
                </a:solidFill>
              </a:rPr>
              <a:t>Step 3:  Dissolve the sulphur trioxide in sulphuric acid:</a:t>
            </a:r>
            <a:endParaRPr lang="en-US" altLang="en-US" sz="2000" i="1">
              <a:solidFill>
                <a:srgbClr val="FFCC99"/>
              </a:solidFill>
            </a:endParaRP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16149C22-762D-FC8D-7727-32CD04CF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5488"/>
            <a:ext cx="464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solidFill>
                  <a:srgbClr val="FFCC99"/>
                </a:solidFill>
              </a:rPr>
              <a:t>Step 4:  Add water to the oleum:</a:t>
            </a:r>
            <a:endParaRPr lang="en-US" altLang="en-US" sz="2000" i="1">
              <a:solidFill>
                <a:srgbClr val="FFCC99"/>
              </a:solidFill>
            </a:endParaRPr>
          </a:p>
        </p:txBody>
      </p:sp>
      <p:grpSp>
        <p:nvGrpSpPr>
          <p:cNvPr id="25618" name="Group 18">
            <a:extLst>
              <a:ext uri="{FF2B5EF4-FFF2-40B4-BE49-F238E27FC236}">
                <a16:creationId xmlns:a16="http://schemas.microsoft.com/office/drawing/2014/main" id="{E48E1F15-FCF1-753E-AF09-2D9182E5B581}"/>
              </a:ext>
            </a:extLst>
          </p:cNvPr>
          <p:cNvGrpSpPr>
            <a:grpSpLocks/>
          </p:cNvGrpSpPr>
          <p:nvPr/>
        </p:nvGrpSpPr>
        <p:grpSpPr bwMode="auto">
          <a:xfrm>
            <a:off x="0" y="2420938"/>
            <a:ext cx="9144000" cy="396875"/>
            <a:chOff x="0" y="1525"/>
            <a:chExt cx="5760" cy="250"/>
          </a:xfrm>
        </p:grpSpPr>
        <p:sp>
          <p:nvSpPr>
            <p:cNvPr id="25610" name="Text Box 10">
              <a:extLst>
                <a:ext uri="{FF2B5EF4-FFF2-40B4-BE49-F238E27FC236}">
                  <a16:creationId xmlns:a16="http://schemas.microsoft.com/office/drawing/2014/main" id="{681A2953-90F1-BDAC-1BD2-77586A629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25"/>
              <a:ext cx="57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Sulphur + oxygen                sulphur dioxide</a:t>
              </a:r>
              <a:endParaRPr lang="en-US" altLang="en-US" sz="2000"/>
            </a:p>
          </p:txBody>
        </p:sp>
        <p:sp>
          <p:nvSpPr>
            <p:cNvPr id="25614" name="Line 14">
              <a:extLst>
                <a:ext uri="{FF2B5EF4-FFF2-40B4-BE49-F238E27FC236}">
                  <a16:creationId xmlns:a16="http://schemas.microsoft.com/office/drawing/2014/main" id="{ED5D006F-E362-FAAB-8B73-DAE11A084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1661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620" name="Group 20">
            <a:extLst>
              <a:ext uri="{FF2B5EF4-FFF2-40B4-BE49-F238E27FC236}">
                <a16:creationId xmlns:a16="http://schemas.microsoft.com/office/drawing/2014/main" id="{15911A71-6B06-2CC1-253C-AFB02CCE8637}"/>
              </a:ext>
            </a:extLst>
          </p:cNvPr>
          <p:cNvGrpSpPr>
            <a:grpSpLocks/>
          </p:cNvGrpSpPr>
          <p:nvPr/>
        </p:nvGrpSpPr>
        <p:grpSpPr bwMode="auto">
          <a:xfrm>
            <a:off x="0" y="5013325"/>
            <a:ext cx="9144000" cy="366713"/>
            <a:chOff x="0" y="3158"/>
            <a:chExt cx="5760" cy="231"/>
          </a:xfrm>
        </p:grpSpPr>
        <p:sp>
          <p:nvSpPr>
            <p:cNvPr id="25612" name="Text Box 12">
              <a:extLst>
                <a:ext uri="{FF2B5EF4-FFF2-40B4-BE49-F238E27FC236}">
                  <a16:creationId xmlns:a16="http://schemas.microsoft.com/office/drawing/2014/main" id="{30273984-701A-0F21-F5FC-51F3AC1C3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58"/>
              <a:ext cx="57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800"/>
                <a:t>Sulphur trioxide + conc. sulphuric acid                  oleum</a:t>
              </a:r>
              <a:endParaRPr lang="en-US" altLang="en-US" sz="1800"/>
            </a:p>
          </p:txBody>
        </p:sp>
        <p:sp>
          <p:nvSpPr>
            <p:cNvPr id="25615" name="Line 15">
              <a:extLst>
                <a:ext uri="{FF2B5EF4-FFF2-40B4-BE49-F238E27FC236}">
                  <a16:creationId xmlns:a16="http://schemas.microsoft.com/office/drawing/2014/main" id="{3FA76202-1266-E937-10DD-E25505806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1" y="3294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619" name="Group 19">
            <a:extLst>
              <a:ext uri="{FF2B5EF4-FFF2-40B4-BE49-F238E27FC236}">
                <a16:creationId xmlns:a16="http://schemas.microsoft.com/office/drawing/2014/main" id="{D5546B1D-5A8B-D042-2281-370399FADD72}"/>
              </a:ext>
            </a:extLst>
          </p:cNvPr>
          <p:cNvGrpSpPr>
            <a:grpSpLocks/>
          </p:cNvGrpSpPr>
          <p:nvPr/>
        </p:nvGrpSpPr>
        <p:grpSpPr bwMode="auto">
          <a:xfrm>
            <a:off x="0" y="3644900"/>
            <a:ext cx="9144000" cy="396875"/>
            <a:chOff x="0" y="2296"/>
            <a:chExt cx="5760" cy="250"/>
          </a:xfrm>
        </p:grpSpPr>
        <p:sp>
          <p:nvSpPr>
            <p:cNvPr id="25611" name="Text Box 11">
              <a:extLst>
                <a:ext uri="{FF2B5EF4-FFF2-40B4-BE49-F238E27FC236}">
                  <a16:creationId xmlns:a16="http://schemas.microsoft.com/office/drawing/2014/main" id="{00B1E6DD-BB6E-C803-8346-46AF8EE79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96"/>
              <a:ext cx="57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Sulphur dioxide + oxygen                   sulphur trioxide</a:t>
              </a:r>
              <a:endParaRPr lang="en-US" altLang="en-US" sz="2000"/>
            </a:p>
          </p:txBody>
        </p:sp>
        <p:sp>
          <p:nvSpPr>
            <p:cNvPr id="25616" name="Line 16">
              <a:extLst>
                <a:ext uri="{FF2B5EF4-FFF2-40B4-BE49-F238E27FC236}">
                  <a16:creationId xmlns:a16="http://schemas.microsoft.com/office/drawing/2014/main" id="{592EF24F-68F9-4410-0A78-9013D2BA6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432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5621" name="Group 21">
            <a:extLst>
              <a:ext uri="{FF2B5EF4-FFF2-40B4-BE49-F238E27FC236}">
                <a16:creationId xmlns:a16="http://schemas.microsoft.com/office/drawing/2014/main" id="{0A0C90D5-F495-6FBE-304F-64F77D5A2486}"/>
              </a:ext>
            </a:extLst>
          </p:cNvPr>
          <p:cNvGrpSpPr>
            <a:grpSpLocks/>
          </p:cNvGrpSpPr>
          <p:nvPr/>
        </p:nvGrpSpPr>
        <p:grpSpPr bwMode="auto">
          <a:xfrm>
            <a:off x="0" y="6308725"/>
            <a:ext cx="9144000" cy="396875"/>
            <a:chOff x="0" y="3974"/>
            <a:chExt cx="5760" cy="250"/>
          </a:xfrm>
        </p:grpSpPr>
        <p:sp>
          <p:nvSpPr>
            <p:cNvPr id="25613" name="Text Box 13">
              <a:extLst>
                <a:ext uri="{FF2B5EF4-FFF2-40B4-BE49-F238E27FC236}">
                  <a16:creationId xmlns:a16="http://schemas.microsoft.com/office/drawing/2014/main" id="{A03425D8-F5DE-40C9-0838-3CB2AF15F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974"/>
              <a:ext cx="57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Oleum + water                  sulphuric acid</a:t>
              </a:r>
              <a:endParaRPr lang="en-US" altLang="en-US" sz="2000"/>
            </a:p>
          </p:txBody>
        </p:sp>
        <p:sp>
          <p:nvSpPr>
            <p:cNvPr id="25617" name="Line 17">
              <a:extLst>
                <a:ext uri="{FF2B5EF4-FFF2-40B4-BE49-F238E27FC236}">
                  <a16:creationId xmlns:a16="http://schemas.microsoft.com/office/drawing/2014/main" id="{5EA50770-D0A6-EBCF-2AE9-B62233F63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4110"/>
              <a:ext cx="63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  <p:bldP spid="25606" grpId="0"/>
      <p:bldP spid="25607" grpId="0"/>
      <p:bldP spid="25608" grpId="0"/>
      <p:bldP spid="256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538D4E-8607-0CFE-6567-20FB3664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ADB8-C76E-48D5-84AF-20011C970337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C17791F-E3BD-F5D0-2EB2-5F948A2AA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Sulphuric acid</a:t>
            </a:r>
            <a:endParaRPr lang="en-US" altLang="en-US" sz="400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B84BE06E-8A86-46D9-3B32-FB7323915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51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66FFCC"/>
                </a:solidFill>
              </a:rPr>
              <a:t>Step 2 in the manufacture of sulphuric acid is an example of a reversible reaction:</a:t>
            </a:r>
            <a:endParaRPr lang="en-US" altLang="en-US">
              <a:solidFill>
                <a:srgbClr val="66FFCC"/>
              </a:solidFill>
            </a:endParaRPr>
          </a:p>
        </p:txBody>
      </p:sp>
      <p:grpSp>
        <p:nvGrpSpPr>
          <p:cNvPr id="27682" name="Group 34">
            <a:extLst>
              <a:ext uri="{FF2B5EF4-FFF2-40B4-BE49-F238E27FC236}">
                <a16:creationId xmlns:a16="http://schemas.microsoft.com/office/drawing/2014/main" id="{F566CBEF-22DB-07B3-3B3B-DB38B42B77B6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1773238"/>
            <a:ext cx="6264275" cy="457200"/>
            <a:chOff x="839" y="1117"/>
            <a:chExt cx="3946" cy="288"/>
          </a:xfrm>
        </p:grpSpPr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88805861-41FB-C08E-9E54-223483AAB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1117"/>
              <a:ext cx="39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2SO</a:t>
              </a:r>
              <a:r>
                <a:rPr lang="en-GB" altLang="en-US" baseline="-25000"/>
                <a:t>2</a:t>
              </a:r>
              <a:r>
                <a:rPr lang="en-GB" altLang="en-US"/>
                <a:t> + O</a:t>
              </a:r>
              <a:r>
                <a:rPr lang="en-GB" altLang="en-US" baseline="-25000"/>
                <a:t>2</a:t>
              </a:r>
              <a:r>
                <a:rPr lang="en-GB" altLang="en-US"/>
                <a:t>              2SO</a:t>
              </a:r>
              <a:r>
                <a:rPr lang="en-GB" altLang="en-US" baseline="-25000"/>
                <a:t>3</a:t>
              </a:r>
              <a:endParaRPr lang="en-US" altLang="en-US" baseline="-25000"/>
            </a:p>
          </p:txBody>
        </p:sp>
        <p:grpSp>
          <p:nvGrpSpPr>
            <p:cNvPr id="27665" name="Group 17">
              <a:extLst>
                <a:ext uri="{FF2B5EF4-FFF2-40B4-BE49-F238E27FC236}">
                  <a16:creationId xmlns:a16="http://schemas.microsoft.com/office/drawing/2014/main" id="{C1ED9A0C-6166-6B88-1E99-943C9ED61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9" y="1162"/>
              <a:ext cx="499" cy="185"/>
              <a:chOff x="2290" y="1673"/>
              <a:chExt cx="499" cy="185"/>
            </a:xfrm>
          </p:grpSpPr>
          <p:grpSp>
            <p:nvGrpSpPr>
              <p:cNvPr id="27666" name="Group 18">
                <a:extLst>
                  <a:ext uri="{FF2B5EF4-FFF2-40B4-BE49-F238E27FC236}">
                    <a16:creationId xmlns:a16="http://schemas.microsoft.com/office/drawing/2014/main" id="{A62B619C-B07F-9A33-B675-46B9B2CB4A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1673"/>
                <a:ext cx="499" cy="124"/>
                <a:chOff x="2290" y="1673"/>
                <a:chExt cx="499" cy="124"/>
              </a:xfrm>
            </p:grpSpPr>
            <p:sp>
              <p:nvSpPr>
                <p:cNvPr id="27667" name="AutoShape 19">
                  <a:extLst>
                    <a:ext uri="{FF2B5EF4-FFF2-40B4-BE49-F238E27FC236}">
                      <a16:creationId xmlns:a16="http://schemas.microsoft.com/office/drawing/2014/main" id="{A788237F-522D-947A-1BC9-CF059EC4F6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1673"/>
                  <a:ext cx="499" cy="124"/>
                </a:xfrm>
                <a:prstGeom prst="rightArrow">
                  <a:avLst>
                    <a:gd name="adj1" fmla="val 50000"/>
                    <a:gd name="adj2" fmla="val 100605"/>
                  </a:avLst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68" name="Rectangle 20">
                  <a:extLst>
                    <a:ext uri="{FF2B5EF4-FFF2-40B4-BE49-F238E27FC236}">
                      <a16:creationId xmlns:a16="http://schemas.microsoft.com/office/drawing/2014/main" id="{DC3BA1AB-383A-3BFB-8D90-70147333ED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1752"/>
                  <a:ext cx="499" cy="45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7669" name="AutoShape 21">
                <a:extLst>
                  <a:ext uri="{FF2B5EF4-FFF2-40B4-BE49-F238E27FC236}">
                    <a16:creationId xmlns:a16="http://schemas.microsoft.com/office/drawing/2014/main" id="{4D442B16-19EF-629D-E6DF-7A0519E2C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290" y="1734"/>
                <a:ext cx="499" cy="124"/>
              </a:xfrm>
              <a:prstGeom prst="rightArrow">
                <a:avLst>
                  <a:gd name="adj1" fmla="val 50000"/>
                  <a:gd name="adj2" fmla="val 100605"/>
                </a:avLst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670" name="Rectangle 22">
                <a:extLst>
                  <a:ext uri="{FF2B5EF4-FFF2-40B4-BE49-F238E27FC236}">
                    <a16:creationId xmlns:a16="http://schemas.microsoft.com/office/drawing/2014/main" id="{03EDF512-CEA7-E6B6-6803-F781E67CF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290" y="1752"/>
                <a:ext cx="499" cy="27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7675" name="Group 27">
            <a:extLst>
              <a:ext uri="{FF2B5EF4-FFF2-40B4-BE49-F238E27FC236}">
                <a16:creationId xmlns:a16="http://schemas.microsoft.com/office/drawing/2014/main" id="{D5324CB4-317E-61D3-241E-C024B1B4066E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628775"/>
            <a:ext cx="1944688" cy="649288"/>
            <a:chOff x="4332" y="1026"/>
            <a:chExt cx="1225" cy="409"/>
          </a:xfrm>
        </p:grpSpPr>
        <p:sp>
          <p:nvSpPr>
            <p:cNvPr id="27673" name="AutoShape 25">
              <a:extLst>
                <a:ext uri="{FF2B5EF4-FFF2-40B4-BE49-F238E27FC236}">
                  <a16:creationId xmlns:a16="http://schemas.microsoft.com/office/drawing/2014/main" id="{EC819755-4DEB-23D6-BF4A-F06B1F766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1026"/>
              <a:ext cx="1179" cy="409"/>
            </a:xfrm>
            <a:prstGeom prst="rightArrow">
              <a:avLst>
                <a:gd name="adj1" fmla="val 50000"/>
                <a:gd name="adj2" fmla="val 7206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1" name="Text Box 23">
              <a:extLst>
                <a:ext uri="{FF2B5EF4-FFF2-40B4-BE49-F238E27FC236}">
                  <a16:creationId xmlns:a16="http://schemas.microsoft.com/office/drawing/2014/main" id="{8AA1FB92-A286-646C-5D52-C62561D2A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1117"/>
              <a:ext cx="1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Exothermic</a:t>
              </a:r>
              <a:endParaRPr lang="en-US" altLang="en-US" sz="2000"/>
            </a:p>
          </p:txBody>
        </p:sp>
      </p:grpSp>
      <p:grpSp>
        <p:nvGrpSpPr>
          <p:cNvPr id="27676" name="Group 28">
            <a:extLst>
              <a:ext uri="{FF2B5EF4-FFF2-40B4-BE49-F238E27FC236}">
                <a16:creationId xmlns:a16="http://schemas.microsoft.com/office/drawing/2014/main" id="{A34903E8-93AA-5192-7F3B-77E0F62D6DD6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1628775"/>
            <a:ext cx="3024187" cy="649288"/>
            <a:chOff x="249" y="1026"/>
            <a:chExt cx="1905" cy="409"/>
          </a:xfrm>
        </p:grpSpPr>
        <p:sp>
          <p:nvSpPr>
            <p:cNvPr id="27674" name="AutoShape 26">
              <a:extLst>
                <a:ext uri="{FF2B5EF4-FFF2-40B4-BE49-F238E27FC236}">
                  <a16:creationId xmlns:a16="http://schemas.microsoft.com/office/drawing/2014/main" id="{125373B8-F9F9-BE75-0ED4-C509D10815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9" y="1026"/>
              <a:ext cx="1179" cy="409"/>
            </a:xfrm>
            <a:prstGeom prst="rightArrow">
              <a:avLst>
                <a:gd name="adj1" fmla="val 50000"/>
                <a:gd name="adj2" fmla="val 72066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2" name="Text Box 24">
              <a:extLst>
                <a:ext uri="{FF2B5EF4-FFF2-40B4-BE49-F238E27FC236}">
                  <a16:creationId xmlns:a16="http://schemas.microsoft.com/office/drawing/2014/main" id="{5397AC5D-0201-D3E6-5F21-93A1A2B01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1117"/>
              <a:ext cx="17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/>
                <a:t>Endothermic</a:t>
              </a:r>
              <a:endParaRPr lang="en-US" altLang="en-US" sz="2000"/>
            </a:p>
          </p:txBody>
        </p:sp>
      </p:grpSp>
      <p:sp>
        <p:nvSpPr>
          <p:cNvPr id="27677" name="Text Box 29">
            <a:extLst>
              <a:ext uri="{FF2B5EF4-FFF2-40B4-BE49-F238E27FC236}">
                <a16:creationId xmlns:a16="http://schemas.microsoft.com/office/drawing/2014/main" id="{E8880F5C-6420-F989-6450-1A86D54A9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CCCCFF"/>
                </a:solidFill>
              </a:rPr>
              <a:t>What would happen if the temperature was decreased?</a:t>
            </a:r>
            <a:endParaRPr lang="en-US" altLang="en-US">
              <a:solidFill>
                <a:srgbClr val="CCCCFF"/>
              </a:solidFill>
            </a:endParaRPr>
          </a:p>
        </p:txBody>
      </p:sp>
      <p:sp>
        <p:nvSpPr>
          <p:cNvPr id="27679" name="Text Box 31">
            <a:extLst>
              <a:ext uri="{FF2B5EF4-FFF2-40B4-BE49-F238E27FC236}">
                <a16:creationId xmlns:a16="http://schemas.microsoft.com/office/drawing/2014/main" id="{63B75F91-E6D0-3C50-1D8E-872AAB5C8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4050"/>
            <a:ext cx="9144000" cy="457200"/>
          </a:xfrm>
          <a:prstGeom prst="rect">
            <a:avLst/>
          </a:prstGeom>
          <a:solidFill>
            <a:srgbClr val="9900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Solution – use 450</a:t>
            </a:r>
            <a:r>
              <a:rPr lang="en-GB" altLang="en-US" baseline="30000"/>
              <a:t>O</a:t>
            </a:r>
            <a:r>
              <a:rPr lang="en-GB" altLang="en-US"/>
              <a:t>C as a compromise</a:t>
            </a:r>
            <a:endParaRPr lang="en-US" altLang="en-US"/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FA6CBA6B-CA5E-4C13-DC85-09427596F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08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rgbClr val="FFCC99"/>
                </a:solidFill>
              </a:rPr>
              <a:t>The reaction would favour the production of sulphur trioxide BUT the reaction would happen at a slower rate.</a:t>
            </a:r>
            <a:endParaRPr lang="en-US" altLang="en-US" i="1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77" grpId="0"/>
      <p:bldP spid="27679" grpId="0" animBg="1"/>
      <p:bldP spid="276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7C05FB-A166-DF2B-BEF5-9089936A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87CC-D01A-4718-BA49-405BF59DF0D6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A662D95B-BCFA-4395-F999-5F96FEAE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t>This powerpoint was kindly donated to 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ECD6641-7076-F579-24DA-F170882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DEA9-8A3B-43F2-B405-33938D6B08F7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90C951C-8461-26A9-BC4C-38944764D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268413"/>
            <a:ext cx="5219700" cy="432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8315" name="Group 123">
            <a:extLst>
              <a:ext uri="{FF2B5EF4-FFF2-40B4-BE49-F238E27FC236}">
                <a16:creationId xmlns:a16="http://schemas.microsoft.com/office/drawing/2014/main" id="{66301693-23F5-11FC-C0C2-C3821290E192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349500"/>
            <a:ext cx="587375" cy="3155950"/>
            <a:chOff x="2653" y="1480"/>
            <a:chExt cx="370" cy="1988"/>
          </a:xfrm>
        </p:grpSpPr>
        <p:sp>
          <p:nvSpPr>
            <p:cNvPr id="8281" name="AutoShape 89">
              <a:extLst>
                <a:ext uri="{FF2B5EF4-FFF2-40B4-BE49-F238E27FC236}">
                  <a16:creationId xmlns:a16="http://schemas.microsoft.com/office/drawing/2014/main" id="{C26E46BD-FBFD-F212-F7DE-ADD295E06B1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53" y="1480"/>
              <a:ext cx="370" cy="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3" name="Freeform 91">
              <a:extLst>
                <a:ext uri="{FF2B5EF4-FFF2-40B4-BE49-F238E27FC236}">
                  <a16:creationId xmlns:a16="http://schemas.microsoft.com/office/drawing/2014/main" id="{17D38EA9-E124-5EA3-2CF8-9B9499B88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5" y="1530"/>
              <a:ext cx="153" cy="59"/>
            </a:xfrm>
            <a:custGeom>
              <a:avLst/>
              <a:gdLst>
                <a:gd name="T0" fmla="*/ 204 w 764"/>
                <a:gd name="T1" fmla="*/ 293 h 293"/>
                <a:gd name="T2" fmla="*/ 207 w 764"/>
                <a:gd name="T3" fmla="*/ 237 h 293"/>
                <a:gd name="T4" fmla="*/ 239 w 764"/>
                <a:gd name="T5" fmla="*/ 196 h 293"/>
                <a:gd name="T6" fmla="*/ 295 w 764"/>
                <a:gd name="T7" fmla="*/ 169 h 293"/>
                <a:gd name="T8" fmla="*/ 368 w 764"/>
                <a:gd name="T9" fmla="*/ 149 h 293"/>
                <a:gd name="T10" fmla="*/ 457 w 764"/>
                <a:gd name="T11" fmla="*/ 136 h 293"/>
                <a:gd name="T12" fmla="*/ 554 w 764"/>
                <a:gd name="T13" fmla="*/ 123 h 293"/>
                <a:gd name="T14" fmla="*/ 764 w 764"/>
                <a:gd name="T15" fmla="*/ 86 h 293"/>
                <a:gd name="T16" fmla="*/ 621 w 764"/>
                <a:gd name="T17" fmla="*/ 79 h 293"/>
                <a:gd name="T18" fmla="*/ 486 w 764"/>
                <a:gd name="T19" fmla="*/ 68 h 293"/>
                <a:gd name="T20" fmla="*/ 364 w 764"/>
                <a:gd name="T21" fmla="*/ 54 h 293"/>
                <a:gd name="T22" fmla="*/ 254 w 764"/>
                <a:gd name="T23" fmla="*/ 38 h 293"/>
                <a:gd name="T24" fmla="*/ 160 w 764"/>
                <a:gd name="T25" fmla="*/ 23 h 293"/>
                <a:gd name="T26" fmla="*/ 85 w 764"/>
                <a:gd name="T27" fmla="*/ 11 h 293"/>
                <a:gd name="T28" fmla="*/ 31 w 764"/>
                <a:gd name="T29" fmla="*/ 3 h 293"/>
                <a:gd name="T30" fmla="*/ 0 w 764"/>
                <a:gd name="T31" fmla="*/ 0 h 293"/>
                <a:gd name="T32" fmla="*/ 9 w 764"/>
                <a:gd name="T33" fmla="*/ 9 h 293"/>
                <a:gd name="T34" fmla="*/ 33 w 764"/>
                <a:gd name="T35" fmla="*/ 34 h 293"/>
                <a:gd name="T36" fmla="*/ 65 w 764"/>
                <a:gd name="T37" fmla="*/ 70 h 293"/>
                <a:gd name="T38" fmla="*/ 101 w 764"/>
                <a:gd name="T39" fmla="*/ 114 h 293"/>
                <a:gd name="T40" fmla="*/ 170 w 764"/>
                <a:gd name="T41" fmla="*/ 211 h 293"/>
                <a:gd name="T42" fmla="*/ 194 w 764"/>
                <a:gd name="T43" fmla="*/ 256 h 293"/>
                <a:gd name="T44" fmla="*/ 204 w 764"/>
                <a:gd name="T45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4" h="293">
                  <a:moveTo>
                    <a:pt x="204" y="293"/>
                  </a:moveTo>
                  <a:lnTo>
                    <a:pt x="207" y="237"/>
                  </a:lnTo>
                  <a:lnTo>
                    <a:pt x="239" y="196"/>
                  </a:lnTo>
                  <a:lnTo>
                    <a:pt x="295" y="169"/>
                  </a:lnTo>
                  <a:lnTo>
                    <a:pt x="368" y="149"/>
                  </a:lnTo>
                  <a:lnTo>
                    <a:pt x="457" y="136"/>
                  </a:lnTo>
                  <a:lnTo>
                    <a:pt x="554" y="123"/>
                  </a:lnTo>
                  <a:lnTo>
                    <a:pt x="764" y="86"/>
                  </a:lnTo>
                  <a:lnTo>
                    <a:pt x="621" y="79"/>
                  </a:lnTo>
                  <a:lnTo>
                    <a:pt x="486" y="68"/>
                  </a:lnTo>
                  <a:lnTo>
                    <a:pt x="364" y="54"/>
                  </a:lnTo>
                  <a:lnTo>
                    <a:pt x="254" y="38"/>
                  </a:lnTo>
                  <a:lnTo>
                    <a:pt x="160" y="23"/>
                  </a:lnTo>
                  <a:lnTo>
                    <a:pt x="85" y="11"/>
                  </a:lnTo>
                  <a:lnTo>
                    <a:pt x="31" y="3"/>
                  </a:lnTo>
                  <a:lnTo>
                    <a:pt x="0" y="0"/>
                  </a:lnTo>
                  <a:lnTo>
                    <a:pt x="9" y="9"/>
                  </a:lnTo>
                  <a:lnTo>
                    <a:pt x="33" y="34"/>
                  </a:lnTo>
                  <a:lnTo>
                    <a:pt x="65" y="70"/>
                  </a:lnTo>
                  <a:lnTo>
                    <a:pt x="101" y="114"/>
                  </a:lnTo>
                  <a:lnTo>
                    <a:pt x="170" y="211"/>
                  </a:lnTo>
                  <a:lnTo>
                    <a:pt x="194" y="256"/>
                  </a:lnTo>
                  <a:lnTo>
                    <a:pt x="204" y="29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4" name="Freeform 92">
              <a:extLst>
                <a:ext uri="{FF2B5EF4-FFF2-40B4-BE49-F238E27FC236}">
                  <a16:creationId xmlns:a16="http://schemas.microsoft.com/office/drawing/2014/main" id="{39FDE036-EE14-B135-F38A-963778AA1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838"/>
              <a:ext cx="86" cy="606"/>
            </a:xfrm>
            <a:custGeom>
              <a:avLst/>
              <a:gdLst>
                <a:gd name="T0" fmla="*/ 430 w 430"/>
                <a:gd name="T1" fmla="*/ 3030 h 3030"/>
                <a:gd name="T2" fmla="*/ 0 w 430"/>
                <a:gd name="T3" fmla="*/ 0 h 3030"/>
                <a:gd name="T4" fmla="*/ 429 w 430"/>
                <a:gd name="T5" fmla="*/ 0 h 3030"/>
                <a:gd name="T6" fmla="*/ 430 w 430"/>
                <a:gd name="T7" fmla="*/ 3030 h 3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030">
                  <a:moveTo>
                    <a:pt x="430" y="3030"/>
                  </a:moveTo>
                  <a:lnTo>
                    <a:pt x="0" y="0"/>
                  </a:lnTo>
                  <a:lnTo>
                    <a:pt x="429" y="0"/>
                  </a:lnTo>
                  <a:lnTo>
                    <a:pt x="430" y="303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5" name="Freeform 93">
              <a:extLst>
                <a:ext uri="{FF2B5EF4-FFF2-40B4-BE49-F238E27FC236}">
                  <a16:creationId xmlns:a16="http://schemas.microsoft.com/office/drawing/2014/main" id="{B8E070C9-BA5B-D29B-497B-D79099949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3305"/>
              <a:ext cx="7" cy="48"/>
            </a:xfrm>
            <a:custGeom>
              <a:avLst/>
              <a:gdLst>
                <a:gd name="T0" fmla="*/ 34 w 34"/>
                <a:gd name="T1" fmla="*/ 244 h 244"/>
                <a:gd name="T2" fmla="*/ 24 w 34"/>
                <a:gd name="T3" fmla="*/ 213 h 244"/>
                <a:gd name="T4" fmla="*/ 6 w 34"/>
                <a:gd name="T5" fmla="*/ 124 h 244"/>
                <a:gd name="T6" fmla="*/ 0 w 34"/>
                <a:gd name="T7" fmla="*/ 39 h 244"/>
                <a:gd name="T8" fmla="*/ 0 w 34"/>
                <a:gd name="T9" fmla="*/ 0 h 244"/>
                <a:gd name="T10" fmla="*/ 34 w 34"/>
                <a:gd name="T1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44">
                  <a:moveTo>
                    <a:pt x="34" y="244"/>
                  </a:moveTo>
                  <a:lnTo>
                    <a:pt x="24" y="213"/>
                  </a:lnTo>
                  <a:lnTo>
                    <a:pt x="6" y="124"/>
                  </a:lnTo>
                  <a:lnTo>
                    <a:pt x="0" y="39"/>
                  </a:lnTo>
                  <a:lnTo>
                    <a:pt x="0" y="0"/>
                  </a:lnTo>
                  <a:lnTo>
                    <a:pt x="34" y="244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6" name="Freeform 94">
              <a:extLst>
                <a:ext uri="{FF2B5EF4-FFF2-40B4-BE49-F238E27FC236}">
                  <a16:creationId xmlns:a16="http://schemas.microsoft.com/office/drawing/2014/main" id="{046C08CE-EA4D-B35B-41E1-145B6367C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3197"/>
              <a:ext cx="29" cy="202"/>
            </a:xfrm>
            <a:custGeom>
              <a:avLst/>
              <a:gdLst>
                <a:gd name="T0" fmla="*/ 144 w 144"/>
                <a:gd name="T1" fmla="*/ 1012 h 1012"/>
                <a:gd name="T2" fmla="*/ 126 w 144"/>
                <a:gd name="T3" fmla="*/ 984 h 1012"/>
                <a:gd name="T4" fmla="*/ 81 w 144"/>
                <a:gd name="T5" fmla="*/ 900 h 1012"/>
                <a:gd name="T6" fmla="*/ 44 w 144"/>
                <a:gd name="T7" fmla="*/ 812 h 1012"/>
                <a:gd name="T8" fmla="*/ 35 w 144"/>
                <a:gd name="T9" fmla="*/ 784 h 1012"/>
                <a:gd name="T10" fmla="*/ 1 w 144"/>
                <a:gd name="T11" fmla="*/ 540 h 1012"/>
                <a:gd name="T12" fmla="*/ 0 w 144"/>
                <a:gd name="T13" fmla="*/ 0 h 1012"/>
                <a:gd name="T14" fmla="*/ 144 w 144"/>
                <a:gd name="T15" fmla="*/ 1012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1012">
                  <a:moveTo>
                    <a:pt x="144" y="1012"/>
                  </a:moveTo>
                  <a:lnTo>
                    <a:pt x="126" y="984"/>
                  </a:lnTo>
                  <a:lnTo>
                    <a:pt x="81" y="900"/>
                  </a:lnTo>
                  <a:lnTo>
                    <a:pt x="44" y="812"/>
                  </a:lnTo>
                  <a:lnTo>
                    <a:pt x="35" y="784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144" y="1012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7" name="Freeform 95">
              <a:extLst>
                <a:ext uri="{FF2B5EF4-FFF2-40B4-BE49-F238E27FC236}">
                  <a16:creationId xmlns:a16="http://schemas.microsoft.com/office/drawing/2014/main" id="{93C69C60-FB39-6306-8F2F-47E0C8AB2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3089"/>
              <a:ext cx="47" cy="333"/>
            </a:xfrm>
            <a:custGeom>
              <a:avLst/>
              <a:gdLst>
                <a:gd name="T0" fmla="*/ 237 w 237"/>
                <a:gd name="T1" fmla="*/ 1669 h 1669"/>
                <a:gd name="T2" fmla="*/ 199 w 237"/>
                <a:gd name="T3" fmla="*/ 1627 h 1669"/>
                <a:gd name="T4" fmla="*/ 161 w 237"/>
                <a:gd name="T5" fmla="*/ 1577 h 1669"/>
                <a:gd name="T6" fmla="*/ 144 w 237"/>
                <a:gd name="T7" fmla="*/ 1552 h 1669"/>
                <a:gd name="T8" fmla="*/ 0 w 237"/>
                <a:gd name="T9" fmla="*/ 540 h 1669"/>
                <a:gd name="T10" fmla="*/ 0 w 237"/>
                <a:gd name="T11" fmla="*/ 0 h 1669"/>
                <a:gd name="T12" fmla="*/ 237 w 237"/>
                <a:gd name="T13" fmla="*/ 1669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669">
                  <a:moveTo>
                    <a:pt x="237" y="1669"/>
                  </a:moveTo>
                  <a:lnTo>
                    <a:pt x="199" y="1627"/>
                  </a:lnTo>
                  <a:lnTo>
                    <a:pt x="161" y="1577"/>
                  </a:lnTo>
                  <a:lnTo>
                    <a:pt x="144" y="1552"/>
                  </a:lnTo>
                  <a:lnTo>
                    <a:pt x="0" y="540"/>
                  </a:lnTo>
                  <a:lnTo>
                    <a:pt x="0" y="0"/>
                  </a:lnTo>
                  <a:lnTo>
                    <a:pt x="237" y="1669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8" name="Freeform 96">
              <a:extLst>
                <a:ext uri="{FF2B5EF4-FFF2-40B4-BE49-F238E27FC236}">
                  <a16:creationId xmlns:a16="http://schemas.microsoft.com/office/drawing/2014/main" id="{D6802370-A6CB-838C-C057-4B1083BB7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981"/>
              <a:ext cx="64" cy="456"/>
            </a:xfrm>
            <a:custGeom>
              <a:avLst/>
              <a:gdLst>
                <a:gd name="T0" fmla="*/ 323 w 323"/>
                <a:gd name="T1" fmla="*/ 2283 h 2283"/>
                <a:gd name="T2" fmla="*/ 285 w 323"/>
                <a:gd name="T3" fmla="*/ 2253 h 2283"/>
                <a:gd name="T4" fmla="*/ 241 w 323"/>
                <a:gd name="T5" fmla="*/ 2212 h 2283"/>
                <a:gd name="T6" fmla="*/ 237 w 323"/>
                <a:gd name="T7" fmla="*/ 2209 h 2283"/>
                <a:gd name="T8" fmla="*/ 0 w 323"/>
                <a:gd name="T9" fmla="*/ 540 h 2283"/>
                <a:gd name="T10" fmla="*/ 0 w 323"/>
                <a:gd name="T11" fmla="*/ 0 h 2283"/>
                <a:gd name="T12" fmla="*/ 323 w 323"/>
                <a:gd name="T13" fmla="*/ 2283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2283">
                  <a:moveTo>
                    <a:pt x="323" y="2283"/>
                  </a:moveTo>
                  <a:lnTo>
                    <a:pt x="285" y="2253"/>
                  </a:lnTo>
                  <a:lnTo>
                    <a:pt x="241" y="2212"/>
                  </a:lnTo>
                  <a:lnTo>
                    <a:pt x="237" y="2209"/>
                  </a:lnTo>
                  <a:lnTo>
                    <a:pt x="0" y="540"/>
                  </a:lnTo>
                  <a:lnTo>
                    <a:pt x="0" y="0"/>
                  </a:lnTo>
                  <a:lnTo>
                    <a:pt x="323" y="2283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89" name="Freeform 97">
              <a:extLst>
                <a:ext uri="{FF2B5EF4-FFF2-40B4-BE49-F238E27FC236}">
                  <a16:creationId xmlns:a16="http://schemas.microsoft.com/office/drawing/2014/main" id="{B4693FC1-74C6-DC07-50C4-6992801AB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873"/>
              <a:ext cx="81" cy="573"/>
            </a:xfrm>
            <a:custGeom>
              <a:avLst/>
              <a:gdLst>
                <a:gd name="T0" fmla="*/ 407 w 407"/>
                <a:gd name="T1" fmla="*/ 2868 h 2868"/>
                <a:gd name="T2" fmla="*/ 381 w 407"/>
                <a:gd name="T3" fmla="*/ 2857 h 2868"/>
                <a:gd name="T4" fmla="*/ 331 w 407"/>
                <a:gd name="T5" fmla="*/ 2828 h 2868"/>
                <a:gd name="T6" fmla="*/ 324 w 407"/>
                <a:gd name="T7" fmla="*/ 2823 h 2868"/>
                <a:gd name="T8" fmla="*/ 1 w 407"/>
                <a:gd name="T9" fmla="*/ 540 h 2868"/>
                <a:gd name="T10" fmla="*/ 0 w 407"/>
                <a:gd name="T11" fmla="*/ 0 h 2868"/>
                <a:gd name="T12" fmla="*/ 407 w 407"/>
                <a:gd name="T13" fmla="*/ 2868 h 2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2868">
                  <a:moveTo>
                    <a:pt x="407" y="2868"/>
                  </a:moveTo>
                  <a:lnTo>
                    <a:pt x="381" y="2857"/>
                  </a:lnTo>
                  <a:lnTo>
                    <a:pt x="331" y="2828"/>
                  </a:lnTo>
                  <a:lnTo>
                    <a:pt x="324" y="2823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407" y="286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0" name="Freeform 98">
              <a:extLst>
                <a:ext uri="{FF2B5EF4-FFF2-40B4-BE49-F238E27FC236}">
                  <a16:creationId xmlns:a16="http://schemas.microsoft.com/office/drawing/2014/main" id="{DEA28091-7B93-CD07-2383-525DE9C87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2764"/>
              <a:ext cx="97" cy="687"/>
            </a:xfrm>
            <a:custGeom>
              <a:avLst/>
              <a:gdLst>
                <a:gd name="T0" fmla="*/ 486 w 486"/>
                <a:gd name="T1" fmla="*/ 3433 h 3433"/>
                <a:gd name="T2" fmla="*/ 483 w 486"/>
                <a:gd name="T3" fmla="*/ 3432 h 3433"/>
                <a:gd name="T4" fmla="*/ 431 w 486"/>
                <a:gd name="T5" fmla="*/ 3419 h 3433"/>
                <a:gd name="T6" fmla="*/ 407 w 486"/>
                <a:gd name="T7" fmla="*/ 3409 h 3433"/>
                <a:gd name="T8" fmla="*/ 0 w 486"/>
                <a:gd name="T9" fmla="*/ 541 h 3433"/>
                <a:gd name="T10" fmla="*/ 0 w 486"/>
                <a:gd name="T11" fmla="*/ 0 h 3433"/>
                <a:gd name="T12" fmla="*/ 486 w 486"/>
                <a:gd name="T13" fmla="*/ 3433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" h="3433">
                  <a:moveTo>
                    <a:pt x="486" y="3433"/>
                  </a:moveTo>
                  <a:lnTo>
                    <a:pt x="483" y="3432"/>
                  </a:lnTo>
                  <a:lnTo>
                    <a:pt x="431" y="3419"/>
                  </a:lnTo>
                  <a:lnTo>
                    <a:pt x="407" y="3409"/>
                  </a:lnTo>
                  <a:lnTo>
                    <a:pt x="0" y="541"/>
                  </a:lnTo>
                  <a:lnTo>
                    <a:pt x="0" y="0"/>
                  </a:lnTo>
                  <a:lnTo>
                    <a:pt x="486" y="3433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1" name="Freeform 99">
              <a:extLst>
                <a:ext uri="{FF2B5EF4-FFF2-40B4-BE49-F238E27FC236}">
                  <a16:creationId xmlns:a16="http://schemas.microsoft.com/office/drawing/2014/main" id="{1CE31B54-45DF-06BF-D9A0-11860A9C2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656"/>
              <a:ext cx="113" cy="796"/>
            </a:xfrm>
            <a:custGeom>
              <a:avLst/>
              <a:gdLst>
                <a:gd name="T0" fmla="*/ 537 w 563"/>
                <a:gd name="T1" fmla="*/ 3976 h 3976"/>
                <a:gd name="T2" fmla="*/ 487 w 563"/>
                <a:gd name="T3" fmla="*/ 3973 h 3976"/>
                <a:gd name="T4" fmla="*/ 1 w 563"/>
                <a:gd name="T5" fmla="*/ 540 h 3976"/>
                <a:gd name="T6" fmla="*/ 0 w 563"/>
                <a:gd name="T7" fmla="*/ 0 h 3976"/>
                <a:gd name="T8" fmla="*/ 563 w 563"/>
                <a:gd name="T9" fmla="*/ 3974 h 3976"/>
                <a:gd name="T10" fmla="*/ 537 w 563"/>
                <a:gd name="T11" fmla="*/ 3976 h 3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976">
                  <a:moveTo>
                    <a:pt x="537" y="3976"/>
                  </a:moveTo>
                  <a:lnTo>
                    <a:pt x="487" y="3973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563" y="3974"/>
                  </a:lnTo>
                  <a:lnTo>
                    <a:pt x="537" y="3976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2" name="Freeform 100">
              <a:extLst>
                <a:ext uri="{FF2B5EF4-FFF2-40B4-BE49-F238E27FC236}">
                  <a16:creationId xmlns:a16="http://schemas.microsoft.com/office/drawing/2014/main" id="{9D961556-48AC-1639-0FEC-44C16187B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549"/>
              <a:ext cx="128" cy="902"/>
            </a:xfrm>
            <a:custGeom>
              <a:avLst/>
              <a:gdLst>
                <a:gd name="T0" fmla="*/ 563 w 638"/>
                <a:gd name="T1" fmla="*/ 4513 h 4513"/>
                <a:gd name="T2" fmla="*/ 0 w 638"/>
                <a:gd name="T3" fmla="*/ 539 h 4513"/>
                <a:gd name="T4" fmla="*/ 0 w 638"/>
                <a:gd name="T5" fmla="*/ 0 h 4513"/>
                <a:gd name="T6" fmla="*/ 638 w 638"/>
                <a:gd name="T7" fmla="*/ 4499 h 4513"/>
                <a:gd name="T8" fmla="*/ 591 w 638"/>
                <a:gd name="T9" fmla="*/ 4511 h 4513"/>
                <a:gd name="T10" fmla="*/ 563 w 638"/>
                <a:gd name="T11" fmla="*/ 4513 h 4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4513">
                  <a:moveTo>
                    <a:pt x="563" y="4513"/>
                  </a:moveTo>
                  <a:lnTo>
                    <a:pt x="0" y="539"/>
                  </a:lnTo>
                  <a:lnTo>
                    <a:pt x="0" y="0"/>
                  </a:lnTo>
                  <a:lnTo>
                    <a:pt x="638" y="4499"/>
                  </a:lnTo>
                  <a:lnTo>
                    <a:pt x="591" y="4511"/>
                  </a:lnTo>
                  <a:lnTo>
                    <a:pt x="563" y="4513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3" name="Freeform 101">
              <a:extLst>
                <a:ext uri="{FF2B5EF4-FFF2-40B4-BE49-F238E27FC236}">
                  <a16:creationId xmlns:a16="http://schemas.microsoft.com/office/drawing/2014/main" id="{882D1007-9A47-7720-62B8-2C0C7DF31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441"/>
              <a:ext cx="142" cy="1007"/>
            </a:xfrm>
            <a:custGeom>
              <a:avLst/>
              <a:gdLst>
                <a:gd name="T0" fmla="*/ 638 w 710"/>
                <a:gd name="T1" fmla="*/ 5039 h 5039"/>
                <a:gd name="T2" fmla="*/ 0 w 710"/>
                <a:gd name="T3" fmla="*/ 540 h 5039"/>
                <a:gd name="T4" fmla="*/ 0 w 710"/>
                <a:gd name="T5" fmla="*/ 0 h 5039"/>
                <a:gd name="T6" fmla="*/ 710 w 710"/>
                <a:gd name="T7" fmla="*/ 5007 h 5039"/>
                <a:gd name="T8" fmla="*/ 693 w 710"/>
                <a:gd name="T9" fmla="*/ 5017 h 5039"/>
                <a:gd name="T10" fmla="*/ 643 w 710"/>
                <a:gd name="T11" fmla="*/ 5038 h 5039"/>
                <a:gd name="T12" fmla="*/ 638 w 710"/>
                <a:gd name="T13" fmla="*/ 5039 h 5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0" h="5039">
                  <a:moveTo>
                    <a:pt x="638" y="5039"/>
                  </a:moveTo>
                  <a:lnTo>
                    <a:pt x="0" y="540"/>
                  </a:lnTo>
                  <a:lnTo>
                    <a:pt x="0" y="0"/>
                  </a:lnTo>
                  <a:lnTo>
                    <a:pt x="710" y="5007"/>
                  </a:lnTo>
                  <a:lnTo>
                    <a:pt x="693" y="5017"/>
                  </a:lnTo>
                  <a:lnTo>
                    <a:pt x="643" y="5038"/>
                  </a:lnTo>
                  <a:lnTo>
                    <a:pt x="638" y="5039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4" name="Freeform 102">
              <a:extLst>
                <a:ext uri="{FF2B5EF4-FFF2-40B4-BE49-F238E27FC236}">
                  <a16:creationId xmlns:a16="http://schemas.microsoft.com/office/drawing/2014/main" id="{B0613385-3100-9A14-BA61-574A41A9D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332"/>
              <a:ext cx="156" cy="1110"/>
            </a:xfrm>
            <a:custGeom>
              <a:avLst/>
              <a:gdLst>
                <a:gd name="T0" fmla="*/ 710 w 780"/>
                <a:gd name="T1" fmla="*/ 5548 h 5548"/>
                <a:gd name="T2" fmla="*/ 0 w 780"/>
                <a:gd name="T3" fmla="*/ 541 h 5548"/>
                <a:gd name="T4" fmla="*/ 0 w 780"/>
                <a:gd name="T5" fmla="*/ 0 h 5548"/>
                <a:gd name="T6" fmla="*/ 780 w 780"/>
                <a:gd name="T7" fmla="*/ 5501 h 5548"/>
                <a:gd name="T8" fmla="*/ 741 w 780"/>
                <a:gd name="T9" fmla="*/ 5529 h 5548"/>
                <a:gd name="T10" fmla="*/ 710 w 780"/>
                <a:gd name="T11" fmla="*/ 5548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0" h="5548">
                  <a:moveTo>
                    <a:pt x="710" y="5548"/>
                  </a:moveTo>
                  <a:lnTo>
                    <a:pt x="0" y="541"/>
                  </a:lnTo>
                  <a:lnTo>
                    <a:pt x="0" y="0"/>
                  </a:lnTo>
                  <a:lnTo>
                    <a:pt x="780" y="5501"/>
                  </a:lnTo>
                  <a:lnTo>
                    <a:pt x="741" y="5529"/>
                  </a:lnTo>
                  <a:lnTo>
                    <a:pt x="710" y="554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5" name="Freeform 103">
              <a:extLst>
                <a:ext uri="{FF2B5EF4-FFF2-40B4-BE49-F238E27FC236}">
                  <a16:creationId xmlns:a16="http://schemas.microsoft.com/office/drawing/2014/main" id="{67C332DD-6308-0A13-CF2E-CDC549F53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224"/>
              <a:ext cx="170" cy="1209"/>
            </a:xfrm>
            <a:custGeom>
              <a:avLst/>
              <a:gdLst>
                <a:gd name="T0" fmla="*/ 781 w 848"/>
                <a:gd name="T1" fmla="*/ 6041 h 6041"/>
                <a:gd name="T2" fmla="*/ 1 w 848"/>
                <a:gd name="T3" fmla="*/ 540 h 6041"/>
                <a:gd name="T4" fmla="*/ 0 w 848"/>
                <a:gd name="T5" fmla="*/ 0 h 6041"/>
                <a:gd name="T6" fmla="*/ 848 w 848"/>
                <a:gd name="T7" fmla="*/ 5978 h 6041"/>
                <a:gd name="T8" fmla="*/ 833 w 848"/>
                <a:gd name="T9" fmla="*/ 5993 h 6041"/>
                <a:gd name="T10" fmla="*/ 789 w 848"/>
                <a:gd name="T11" fmla="*/ 6034 h 6041"/>
                <a:gd name="T12" fmla="*/ 781 w 848"/>
                <a:gd name="T13" fmla="*/ 6041 h 6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8" h="6041">
                  <a:moveTo>
                    <a:pt x="781" y="6041"/>
                  </a:moveTo>
                  <a:lnTo>
                    <a:pt x="1" y="540"/>
                  </a:lnTo>
                  <a:lnTo>
                    <a:pt x="0" y="0"/>
                  </a:lnTo>
                  <a:lnTo>
                    <a:pt x="848" y="5978"/>
                  </a:lnTo>
                  <a:lnTo>
                    <a:pt x="833" y="5993"/>
                  </a:lnTo>
                  <a:lnTo>
                    <a:pt x="789" y="6034"/>
                  </a:lnTo>
                  <a:lnTo>
                    <a:pt x="781" y="6041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6" name="Freeform 104">
              <a:extLst>
                <a:ext uri="{FF2B5EF4-FFF2-40B4-BE49-F238E27FC236}">
                  <a16:creationId xmlns:a16="http://schemas.microsoft.com/office/drawing/2014/main" id="{9B765CAB-B9AB-DE3B-6DAF-022DAEEE0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116"/>
              <a:ext cx="183" cy="1304"/>
            </a:xfrm>
            <a:custGeom>
              <a:avLst/>
              <a:gdLst>
                <a:gd name="T0" fmla="*/ 848 w 912"/>
                <a:gd name="T1" fmla="*/ 6518 h 6518"/>
                <a:gd name="T2" fmla="*/ 0 w 912"/>
                <a:gd name="T3" fmla="*/ 540 h 6518"/>
                <a:gd name="T4" fmla="*/ 0 w 912"/>
                <a:gd name="T5" fmla="*/ 0 h 6518"/>
                <a:gd name="T6" fmla="*/ 912 w 912"/>
                <a:gd name="T7" fmla="*/ 6438 h 6518"/>
                <a:gd name="T8" fmla="*/ 875 w 912"/>
                <a:gd name="T9" fmla="*/ 6488 h 6518"/>
                <a:gd name="T10" fmla="*/ 848 w 912"/>
                <a:gd name="T11" fmla="*/ 6518 h 6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2" h="6518">
                  <a:moveTo>
                    <a:pt x="848" y="6518"/>
                  </a:moveTo>
                  <a:lnTo>
                    <a:pt x="0" y="540"/>
                  </a:lnTo>
                  <a:lnTo>
                    <a:pt x="0" y="0"/>
                  </a:lnTo>
                  <a:lnTo>
                    <a:pt x="912" y="6438"/>
                  </a:lnTo>
                  <a:lnTo>
                    <a:pt x="875" y="6488"/>
                  </a:lnTo>
                  <a:lnTo>
                    <a:pt x="848" y="651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7" name="Freeform 105">
              <a:extLst>
                <a:ext uri="{FF2B5EF4-FFF2-40B4-BE49-F238E27FC236}">
                  <a16:creationId xmlns:a16="http://schemas.microsoft.com/office/drawing/2014/main" id="{7FC3DDD9-AE82-B6A5-A3BD-78D2E2E8C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008"/>
              <a:ext cx="195" cy="1396"/>
            </a:xfrm>
            <a:custGeom>
              <a:avLst/>
              <a:gdLst>
                <a:gd name="T0" fmla="*/ 913 w 976"/>
                <a:gd name="T1" fmla="*/ 6978 h 6978"/>
                <a:gd name="T2" fmla="*/ 1 w 976"/>
                <a:gd name="T3" fmla="*/ 540 h 6978"/>
                <a:gd name="T4" fmla="*/ 0 w 976"/>
                <a:gd name="T5" fmla="*/ 0 h 6978"/>
                <a:gd name="T6" fmla="*/ 976 w 976"/>
                <a:gd name="T7" fmla="*/ 6877 h 6978"/>
                <a:gd name="T8" fmla="*/ 949 w 976"/>
                <a:gd name="T9" fmla="*/ 6926 h 6978"/>
                <a:gd name="T10" fmla="*/ 913 w 976"/>
                <a:gd name="T11" fmla="*/ 6978 h 6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6978">
                  <a:moveTo>
                    <a:pt x="913" y="6978"/>
                  </a:moveTo>
                  <a:lnTo>
                    <a:pt x="1" y="540"/>
                  </a:lnTo>
                  <a:lnTo>
                    <a:pt x="0" y="0"/>
                  </a:lnTo>
                  <a:lnTo>
                    <a:pt x="976" y="6877"/>
                  </a:lnTo>
                  <a:lnTo>
                    <a:pt x="949" y="6926"/>
                  </a:lnTo>
                  <a:lnTo>
                    <a:pt x="913" y="697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8" name="Freeform 106">
              <a:extLst>
                <a:ext uri="{FF2B5EF4-FFF2-40B4-BE49-F238E27FC236}">
                  <a16:creationId xmlns:a16="http://schemas.microsoft.com/office/drawing/2014/main" id="{4ECD2C3A-2414-513D-7C00-A0DFF8B7B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1900"/>
              <a:ext cx="207" cy="1484"/>
            </a:xfrm>
            <a:custGeom>
              <a:avLst/>
              <a:gdLst>
                <a:gd name="T0" fmla="*/ 977 w 1035"/>
                <a:gd name="T1" fmla="*/ 7418 h 7418"/>
                <a:gd name="T2" fmla="*/ 1 w 1035"/>
                <a:gd name="T3" fmla="*/ 541 h 7418"/>
                <a:gd name="T4" fmla="*/ 0 w 1035"/>
                <a:gd name="T5" fmla="*/ 0 h 7418"/>
                <a:gd name="T6" fmla="*/ 1035 w 1035"/>
                <a:gd name="T7" fmla="*/ 7286 h 7418"/>
                <a:gd name="T8" fmla="*/ 1031 w 1035"/>
                <a:gd name="T9" fmla="*/ 7294 h 7418"/>
                <a:gd name="T10" fmla="*/ 981 w 1035"/>
                <a:gd name="T11" fmla="*/ 7410 h 7418"/>
                <a:gd name="T12" fmla="*/ 977 w 1035"/>
                <a:gd name="T13" fmla="*/ 7418 h 7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5" h="7418">
                  <a:moveTo>
                    <a:pt x="977" y="7418"/>
                  </a:moveTo>
                  <a:lnTo>
                    <a:pt x="1" y="541"/>
                  </a:lnTo>
                  <a:lnTo>
                    <a:pt x="0" y="0"/>
                  </a:lnTo>
                  <a:lnTo>
                    <a:pt x="1035" y="7286"/>
                  </a:lnTo>
                  <a:lnTo>
                    <a:pt x="1031" y="7294"/>
                  </a:lnTo>
                  <a:lnTo>
                    <a:pt x="981" y="7410"/>
                  </a:lnTo>
                  <a:lnTo>
                    <a:pt x="977" y="741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99" name="Freeform 107">
              <a:extLst>
                <a:ext uri="{FF2B5EF4-FFF2-40B4-BE49-F238E27FC236}">
                  <a16:creationId xmlns:a16="http://schemas.microsoft.com/office/drawing/2014/main" id="{121FC8B0-C228-22FD-C8F5-F241769D9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1838"/>
              <a:ext cx="215" cy="1519"/>
            </a:xfrm>
            <a:custGeom>
              <a:avLst/>
              <a:gdLst>
                <a:gd name="T0" fmla="*/ 1035 w 1074"/>
                <a:gd name="T1" fmla="*/ 7596 h 7596"/>
                <a:gd name="T2" fmla="*/ 0 w 1074"/>
                <a:gd name="T3" fmla="*/ 310 h 7596"/>
                <a:gd name="T4" fmla="*/ 0 w 1074"/>
                <a:gd name="T5" fmla="*/ 0 h 7596"/>
                <a:gd name="T6" fmla="*/ 32 w 1074"/>
                <a:gd name="T7" fmla="*/ 0 h 7596"/>
                <a:gd name="T8" fmla="*/ 1074 w 1074"/>
                <a:gd name="T9" fmla="*/ 7345 h 7596"/>
                <a:gd name="T10" fmla="*/ 1074 w 1074"/>
                <a:gd name="T11" fmla="*/ 7372 h 7596"/>
                <a:gd name="T12" fmla="*/ 1069 w 1074"/>
                <a:gd name="T13" fmla="*/ 7456 h 7596"/>
                <a:gd name="T14" fmla="*/ 1050 w 1074"/>
                <a:gd name="T15" fmla="*/ 7545 h 7596"/>
                <a:gd name="T16" fmla="*/ 1035 w 1074"/>
                <a:gd name="T17" fmla="*/ 7596 h 7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4" h="7596">
                  <a:moveTo>
                    <a:pt x="1035" y="7596"/>
                  </a:moveTo>
                  <a:lnTo>
                    <a:pt x="0" y="310"/>
                  </a:lnTo>
                  <a:lnTo>
                    <a:pt x="0" y="0"/>
                  </a:lnTo>
                  <a:lnTo>
                    <a:pt x="32" y="0"/>
                  </a:lnTo>
                  <a:lnTo>
                    <a:pt x="1074" y="7345"/>
                  </a:lnTo>
                  <a:lnTo>
                    <a:pt x="1074" y="7372"/>
                  </a:lnTo>
                  <a:lnTo>
                    <a:pt x="1069" y="7456"/>
                  </a:lnTo>
                  <a:lnTo>
                    <a:pt x="1050" y="7545"/>
                  </a:lnTo>
                  <a:lnTo>
                    <a:pt x="1035" y="7596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0" name="Freeform 108">
              <a:extLst>
                <a:ext uri="{FF2B5EF4-FFF2-40B4-BE49-F238E27FC236}">
                  <a16:creationId xmlns:a16="http://schemas.microsoft.com/office/drawing/2014/main" id="{43C056CC-21D1-EBE6-9336-54897728E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838"/>
              <a:ext cx="209" cy="1469"/>
            </a:xfrm>
            <a:custGeom>
              <a:avLst/>
              <a:gdLst>
                <a:gd name="T0" fmla="*/ 1042 w 1042"/>
                <a:gd name="T1" fmla="*/ 7345 h 7345"/>
                <a:gd name="T2" fmla="*/ 0 w 1042"/>
                <a:gd name="T3" fmla="*/ 0 h 7345"/>
                <a:gd name="T4" fmla="*/ 76 w 1042"/>
                <a:gd name="T5" fmla="*/ 0 h 7345"/>
                <a:gd name="T6" fmla="*/ 1042 w 1042"/>
                <a:gd name="T7" fmla="*/ 6805 h 7345"/>
                <a:gd name="T8" fmla="*/ 1042 w 1042"/>
                <a:gd name="T9" fmla="*/ 7345 h 7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2" h="7345">
                  <a:moveTo>
                    <a:pt x="1042" y="7345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1042" y="6805"/>
                  </a:lnTo>
                  <a:lnTo>
                    <a:pt x="1042" y="7345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1" name="Freeform 109">
              <a:extLst>
                <a:ext uri="{FF2B5EF4-FFF2-40B4-BE49-F238E27FC236}">
                  <a16:creationId xmlns:a16="http://schemas.microsoft.com/office/drawing/2014/main" id="{6F394D75-FA95-726F-5064-EADAED8BD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" y="1838"/>
              <a:ext cx="194" cy="1361"/>
            </a:xfrm>
            <a:custGeom>
              <a:avLst/>
              <a:gdLst>
                <a:gd name="T0" fmla="*/ 966 w 966"/>
                <a:gd name="T1" fmla="*/ 6805 h 6805"/>
                <a:gd name="T2" fmla="*/ 0 w 966"/>
                <a:gd name="T3" fmla="*/ 0 h 6805"/>
                <a:gd name="T4" fmla="*/ 78 w 966"/>
                <a:gd name="T5" fmla="*/ 0 h 6805"/>
                <a:gd name="T6" fmla="*/ 966 w 966"/>
                <a:gd name="T7" fmla="*/ 6265 h 6805"/>
                <a:gd name="T8" fmla="*/ 966 w 966"/>
                <a:gd name="T9" fmla="*/ 6805 h 6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805">
                  <a:moveTo>
                    <a:pt x="966" y="6805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966" y="6265"/>
                  </a:lnTo>
                  <a:lnTo>
                    <a:pt x="966" y="6805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2" name="Freeform 110">
              <a:extLst>
                <a:ext uri="{FF2B5EF4-FFF2-40B4-BE49-F238E27FC236}">
                  <a16:creationId xmlns:a16="http://schemas.microsoft.com/office/drawing/2014/main" id="{E218F2FF-7EB3-45E5-8E70-2A65DAB7D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" y="1838"/>
              <a:ext cx="178" cy="1253"/>
            </a:xfrm>
            <a:custGeom>
              <a:avLst/>
              <a:gdLst>
                <a:gd name="T0" fmla="*/ 888 w 888"/>
                <a:gd name="T1" fmla="*/ 6265 h 6265"/>
                <a:gd name="T2" fmla="*/ 0 w 888"/>
                <a:gd name="T3" fmla="*/ 0 h 6265"/>
                <a:gd name="T4" fmla="*/ 75 w 888"/>
                <a:gd name="T5" fmla="*/ 0 h 6265"/>
                <a:gd name="T6" fmla="*/ 888 w 888"/>
                <a:gd name="T7" fmla="*/ 5727 h 6265"/>
                <a:gd name="T8" fmla="*/ 888 w 888"/>
                <a:gd name="T9" fmla="*/ 6265 h 6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8" h="6265">
                  <a:moveTo>
                    <a:pt x="888" y="6265"/>
                  </a:moveTo>
                  <a:lnTo>
                    <a:pt x="0" y="0"/>
                  </a:lnTo>
                  <a:lnTo>
                    <a:pt x="75" y="0"/>
                  </a:lnTo>
                  <a:lnTo>
                    <a:pt x="888" y="5727"/>
                  </a:lnTo>
                  <a:lnTo>
                    <a:pt x="888" y="6265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3" name="Freeform 111">
              <a:extLst>
                <a:ext uri="{FF2B5EF4-FFF2-40B4-BE49-F238E27FC236}">
                  <a16:creationId xmlns:a16="http://schemas.microsoft.com/office/drawing/2014/main" id="{F43EF9CA-B60B-9392-47CA-AD548B308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1" y="1838"/>
              <a:ext cx="163" cy="1146"/>
            </a:xfrm>
            <a:custGeom>
              <a:avLst/>
              <a:gdLst>
                <a:gd name="T0" fmla="*/ 813 w 813"/>
                <a:gd name="T1" fmla="*/ 5727 h 5727"/>
                <a:gd name="T2" fmla="*/ 0 w 813"/>
                <a:gd name="T3" fmla="*/ 0 h 5727"/>
                <a:gd name="T4" fmla="*/ 76 w 813"/>
                <a:gd name="T5" fmla="*/ 0 h 5727"/>
                <a:gd name="T6" fmla="*/ 812 w 813"/>
                <a:gd name="T7" fmla="*/ 5187 h 5727"/>
                <a:gd name="T8" fmla="*/ 813 w 813"/>
                <a:gd name="T9" fmla="*/ 5727 h 5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3" h="5727">
                  <a:moveTo>
                    <a:pt x="813" y="5727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812" y="5187"/>
                  </a:lnTo>
                  <a:lnTo>
                    <a:pt x="813" y="5727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4" name="Freeform 112">
              <a:extLst>
                <a:ext uri="{FF2B5EF4-FFF2-40B4-BE49-F238E27FC236}">
                  <a16:creationId xmlns:a16="http://schemas.microsoft.com/office/drawing/2014/main" id="{09CECF95-15D4-B3F5-B85C-8814EB264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6" y="1838"/>
              <a:ext cx="147" cy="1038"/>
            </a:xfrm>
            <a:custGeom>
              <a:avLst/>
              <a:gdLst>
                <a:gd name="T0" fmla="*/ 736 w 736"/>
                <a:gd name="T1" fmla="*/ 5187 h 5187"/>
                <a:gd name="T2" fmla="*/ 0 w 736"/>
                <a:gd name="T3" fmla="*/ 0 h 5187"/>
                <a:gd name="T4" fmla="*/ 76 w 736"/>
                <a:gd name="T5" fmla="*/ 0 h 5187"/>
                <a:gd name="T6" fmla="*/ 736 w 736"/>
                <a:gd name="T7" fmla="*/ 4648 h 5187"/>
                <a:gd name="T8" fmla="*/ 736 w 736"/>
                <a:gd name="T9" fmla="*/ 5187 h 5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5187">
                  <a:moveTo>
                    <a:pt x="736" y="5187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36" y="4648"/>
                  </a:lnTo>
                  <a:lnTo>
                    <a:pt x="736" y="5187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5" name="Freeform 113">
              <a:extLst>
                <a:ext uri="{FF2B5EF4-FFF2-40B4-BE49-F238E27FC236}">
                  <a16:creationId xmlns:a16="http://schemas.microsoft.com/office/drawing/2014/main" id="{940A2EB5-E963-30F9-23FF-FD3ADF92B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1838"/>
              <a:ext cx="131" cy="930"/>
            </a:xfrm>
            <a:custGeom>
              <a:avLst/>
              <a:gdLst>
                <a:gd name="T0" fmla="*/ 658 w 658"/>
                <a:gd name="T1" fmla="*/ 4648 h 4648"/>
                <a:gd name="T2" fmla="*/ 0 w 658"/>
                <a:gd name="T3" fmla="*/ 0 h 4648"/>
                <a:gd name="T4" fmla="*/ 75 w 658"/>
                <a:gd name="T5" fmla="*/ 0 h 4648"/>
                <a:gd name="T6" fmla="*/ 658 w 658"/>
                <a:gd name="T7" fmla="*/ 4108 h 4648"/>
                <a:gd name="T8" fmla="*/ 658 w 658"/>
                <a:gd name="T9" fmla="*/ 4648 h 4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8" h="4648">
                  <a:moveTo>
                    <a:pt x="658" y="4648"/>
                  </a:moveTo>
                  <a:lnTo>
                    <a:pt x="0" y="0"/>
                  </a:lnTo>
                  <a:lnTo>
                    <a:pt x="75" y="0"/>
                  </a:lnTo>
                  <a:lnTo>
                    <a:pt x="658" y="4108"/>
                  </a:lnTo>
                  <a:lnTo>
                    <a:pt x="658" y="464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6" name="Freeform 114">
              <a:extLst>
                <a:ext uri="{FF2B5EF4-FFF2-40B4-BE49-F238E27FC236}">
                  <a16:creationId xmlns:a16="http://schemas.microsoft.com/office/drawing/2014/main" id="{3E3058FB-FCDA-B279-9455-F24A24DAF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1838"/>
              <a:ext cx="116" cy="822"/>
            </a:xfrm>
            <a:custGeom>
              <a:avLst/>
              <a:gdLst>
                <a:gd name="T0" fmla="*/ 583 w 583"/>
                <a:gd name="T1" fmla="*/ 4108 h 4108"/>
                <a:gd name="T2" fmla="*/ 0 w 583"/>
                <a:gd name="T3" fmla="*/ 0 h 4108"/>
                <a:gd name="T4" fmla="*/ 76 w 583"/>
                <a:gd name="T5" fmla="*/ 0 h 4108"/>
                <a:gd name="T6" fmla="*/ 583 w 583"/>
                <a:gd name="T7" fmla="*/ 3569 h 4108"/>
                <a:gd name="T8" fmla="*/ 583 w 583"/>
                <a:gd name="T9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3" h="4108">
                  <a:moveTo>
                    <a:pt x="583" y="4108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583" y="3569"/>
                  </a:lnTo>
                  <a:lnTo>
                    <a:pt x="583" y="4108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7" name="Freeform 115">
              <a:extLst>
                <a:ext uri="{FF2B5EF4-FFF2-40B4-BE49-F238E27FC236}">
                  <a16:creationId xmlns:a16="http://schemas.microsoft.com/office/drawing/2014/main" id="{E2229B10-1CD3-2267-6EE6-B7CF7F3AC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2" y="1838"/>
              <a:ext cx="101" cy="714"/>
            </a:xfrm>
            <a:custGeom>
              <a:avLst/>
              <a:gdLst>
                <a:gd name="T0" fmla="*/ 507 w 507"/>
                <a:gd name="T1" fmla="*/ 3569 h 3569"/>
                <a:gd name="T2" fmla="*/ 0 w 507"/>
                <a:gd name="T3" fmla="*/ 0 h 3569"/>
                <a:gd name="T4" fmla="*/ 76 w 507"/>
                <a:gd name="T5" fmla="*/ 0 h 3569"/>
                <a:gd name="T6" fmla="*/ 506 w 507"/>
                <a:gd name="T7" fmla="*/ 3030 h 3569"/>
                <a:gd name="T8" fmla="*/ 507 w 507"/>
                <a:gd name="T9" fmla="*/ 3569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7" h="3569">
                  <a:moveTo>
                    <a:pt x="507" y="3569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506" y="3030"/>
                  </a:lnTo>
                  <a:lnTo>
                    <a:pt x="507" y="3569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8" name="Freeform 116">
              <a:extLst>
                <a:ext uri="{FF2B5EF4-FFF2-40B4-BE49-F238E27FC236}">
                  <a16:creationId xmlns:a16="http://schemas.microsoft.com/office/drawing/2014/main" id="{B9413D53-696D-DA37-0469-D47BCDC93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838"/>
              <a:ext cx="86" cy="606"/>
            </a:xfrm>
            <a:custGeom>
              <a:avLst/>
              <a:gdLst>
                <a:gd name="T0" fmla="*/ 430 w 430"/>
                <a:gd name="T1" fmla="*/ 3030 h 3030"/>
                <a:gd name="T2" fmla="*/ 0 w 430"/>
                <a:gd name="T3" fmla="*/ 0 h 3030"/>
                <a:gd name="T4" fmla="*/ 76 w 430"/>
                <a:gd name="T5" fmla="*/ 0 h 3030"/>
                <a:gd name="T6" fmla="*/ 430 w 430"/>
                <a:gd name="T7" fmla="*/ 2490 h 3030"/>
                <a:gd name="T8" fmla="*/ 430 w 430"/>
                <a:gd name="T9" fmla="*/ 3030 h 3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030">
                  <a:moveTo>
                    <a:pt x="430" y="3030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430" y="2490"/>
                  </a:lnTo>
                  <a:lnTo>
                    <a:pt x="430" y="3030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09" name="Freeform 117">
              <a:extLst>
                <a:ext uri="{FF2B5EF4-FFF2-40B4-BE49-F238E27FC236}">
                  <a16:creationId xmlns:a16="http://schemas.microsoft.com/office/drawing/2014/main" id="{2C698001-CAB4-6370-B9E7-BB026D79A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1838"/>
              <a:ext cx="215" cy="1614"/>
            </a:xfrm>
            <a:custGeom>
              <a:avLst/>
              <a:gdLst>
                <a:gd name="T0" fmla="*/ 1071 w 1074"/>
                <a:gd name="T1" fmla="*/ 0 h 8067"/>
                <a:gd name="T2" fmla="*/ 1074 w 1074"/>
                <a:gd name="T3" fmla="*/ 7372 h 8067"/>
                <a:gd name="T4" fmla="*/ 1063 w 1074"/>
                <a:gd name="T5" fmla="*/ 7486 h 8067"/>
                <a:gd name="T6" fmla="*/ 1031 w 1074"/>
                <a:gd name="T7" fmla="*/ 7605 h 8067"/>
                <a:gd name="T8" fmla="*/ 980 w 1074"/>
                <a:gd name="T9" fmla="*/ 7720 h 8067"/>
                <a:gd name="T10" fmla="*/ 914 w 1074"/>
                <a:gd name="T11" fmla="*/ 7829 h 8067"/>
                <a:gd name="T12" fmla="*/ 835 w 1074"/>
                <a:gd name="T13" fmla="*/ 7924 h 8067"/>
                <a:gd name="T14" fmla="*/ 744 w 1074"/>
                <a:gd name="T15" fmla="*/ 8000 h 8067"/>
                <a:gd name="T16" fmla="*/ 645 w 1074"/>
                <a:gd name="T17" fmla="*/ 8050 h 8067"/>
                <a:gd name="T18" fmla="*/ 540 w 1074"/>
                <a:gd name="T19" fmla="*/ 8067 h 8067"/>
                <a:gd name="T20" fmla="*/ 435 w 1074"/>
                <a:gd name="T21" fmla="*/ 8050 h 8067"/>
                <a:gd name="T22" fmla="*/ 336 w 1074"/>
                <a:gd name="T23" fmla="*/ 8000 h 8067"/>
                <a:gd name="T24" fmla="*/ 246 w 1074"/>
                <a:gd name="T25" fmla="*/ 7924 h 8067"/>
                <a:gd name="T26" fmla="*/ 166 w 1074"/>
                <a:gd name="T27" fmla="*/ 7829 h 8067"/>
                <a:gd name="T28" fmla="*/ 99 w 1074"/>
                <a:gd name="T29" fmla="*/ 7720 h 8067"/>
                <a:gd name="T30" fmla="*/ 49 w 1074"/>
                <a:gd name="T31" fmla="*/ 7604 h 8067"/>
                <a:gd name="T32" fmla="*/ 18 w 1074"/>
                <a:gd name="T33" fmla="*/ 7486 h 8067"/>
                <a:gd name="T34" fmla="*/ 6 w 1074"/>
                <a:gd name="T35" fmla="*/ 7372 h 8067"/>
                <a:gd name="T36" fmla="*/ 0 w 1074"/>
                <a:gd name="T37" fmla="*/ 0 h 8067"/>
                <a:gd name="T38" fmla="*/ 1071 w 1074"/>
                <a:gd name="T39" fmla="*/ 0 h 8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74" h="8067">
                  <a:moveTo>
                    <a:pt x="1071" y="0"/>
                  </a:moveTo>
                  <a:lnTo>
                    <a:pt x="1074" y="7372"/>
                  </a:lnTo>
                  <a:lnTo>
                    <a:pt x="1063" y="7486"/>
                  </a:lnTo>
                  <a:lnTo>
                    <a:pt x="1031" y="7605"/>
                  </a:lnTo>
                  <a:lnTo>
                    <a:pt x="980" y="7720"/>
                  </a:lnTo>
                  <a:lnTo>
                    <a:pt x="914" y="7829"/>
                  </a:lnTo>
                  <a:lnTo>
                    <a:pt x="835" y="7924"/>
                  </a:lnTo>
                  <a:lnTo>
                    <a:pt x="744" y="8000"/>
                  </a:lnTo>
                  <a:lnTo>
                    <a:pt x="645" y="8050"/>
                  </a:lnTo>
                  <a:lnTo>
                    <a:pt x="540" y="8067"/>
                  </a:lnTo>
                  <a:lnTo>
                    <a:pt x="435" y="8050"/>
                  </a:lnTo>
                  <a:lnTo>
                    <a:pt x="336" y="8000"/>
                  </a:lnTo>
                  <a:lnTo>
                    <a:pt x="246" y="7924"/>
                  </a:lnTo>
                  <a:lnTo>
                    <a:pt x="166" y="7829"/>
                  </a:lnTo>
                  <a:lnTo>
                    <a:pt x="99" y="7720"/>
                  </a:lnTo>
                  <a:lnTo>
                    <a:pt x="49" y="7604"/>
                  </a:lnTo>
                  <a:lnTo>
                    <a:pt x="18" y="7486"/>
                  </a:lnTo>
                  <a:lnTo>
                    <a:pt x="6" y="7372"/>
                  </a:lnTo>
                  <a:lnTo>
                    <a:pt x="0" y="0"/>
                  </a:lnTo>
                  <a:lnTo>
                    <a:pt x="1071" y="0"/>
                  </a:lnTo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 w="4763">
              <a:solidFill>
                <a:srgbClr val="E5E5E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10" name="Freeform 118">
              <a:extLst>
                <a:ext uri="{FF2B5EF4-FFF2-40B4-BE49-F238E27FC236}">
                  <a16:creationId xmlns:a16="http://schemas.microsoft.com/office/drawing/2014/main" id="{D418C21F-EFBA-FA7A-1E7D-B02440B3D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481"/>
              <a:ext cx="366" cy="65"/>
            </a:xfrm>
            <a:custGeom>
              <a:avLst/>
              <a:gdLst>
                <a:gd name="T0" fmla="*/ 0 w 1827"/>
                <a:gd name="T1" fmla="*/ 160 h 321"/>
                <a:gd name="T2" fmla="*/ 19 w 1827"/>
                <a:gd name="T3" fmla="*/ 193 h 321"/>
                <a:gd name="T4" fmla="*/ 72 w 1827"/>
                <a:gd name="T5" fmla="*/ 222 h 321"/>
                <a:gd name="T6" fmla="*/ 156 w 1827"/>
                <a:gd name="T7" fmla="*/ 250 h 321"/>
                <a:gd name="T8" fmla="*/ 267 w 1827"/>
                <a:gd name="T9" fmla="*/ 273 h 321"/>
                <a:gd name="T10" fmla="*/ 403 w 1827"/>
                <a:gd name="T11" fmla="*/ 294 h 321"/>
                <a:gd name="T12" fmla="*/ 559 w 1827"/>
                <a:gd name="T13" fmla="*/ 308 h 321"/>
                <a:gd name="T14" fmla="*/ 730 w 1827"/>
                <a:gd name="T15" fmla="*/ 317 h 321"/>
                <a:gd name="T16" fmla="*/ 913 w 1827"/>
                <a:gd name="T17" fmla="*/ 321 h 321"/>
                <a:gd name="T18" fmla="*/ 1098 w 1827"/>
                <a:gd name="T19" fmla="*/ 317 h 321"/>
                <a:gd name="T20" fmla="*/ 1269 w 1827"/>
                <a:gd name="T21" fmla="*/ 308 h 321"/>
                <a:gd name="T22" fmla="*/ 1425 w 1827"/>
                <a:gd name="T23" fmla="*/ 294 h 321"/>
                <a:gd name="T24" fmla="*/ 1559 w 1827"/>
                <a:gd name="T25" fmla="*/ 273 h 321"/>
                <a:gd name="T26" fmla="*/ 1671 w 1827"/>
                <a:gd name="T27" fmla="*/ 250 h 321"/>
                <a:gd name="T28" fmla="*/ 1754 w 1827"/>
                <a:gd name="T29" fmla="*/ 222 h 321"/>
                <a:gd name="T30" fmla="*/ 1808 w 1827"/>
                <a:gd name="T31" fmla="*/ 193 h 321"/>
                <a:gd name="T32" fmla="*/ 1827 w 1827"/>
                <a:gd name="T33" fmla="*/ 160 h 321"/>
                <a:gd name="T34" fmla="*/ 1808 w 1827"/>
                <a:gd name="T35" fmla="*/ 128 h 321"/>
                <a:gd name="T36" fmla="*/ 1754 w 1827"/>
                <a:gd name="T37" fmla="*/ 98 h 321"/>
                <a:gd name="T38" fmla="*/ 1671 w 1827"/>
                <a:gd name="T39" fmla="*/ 71 h 321"/>
                <a:gd name="T40" fmla="*/ 1559 w 1827"/>
                <a:gd name="T41" fmla="*/ 47 h 321"/>
                <a:gd name="T42" fmla="*/ 1425 w 1827"/>
                <a:gd name="T43" fmla="*/ 28 h 321"/>
                <a:gd name="T44" fmla="*/ 1269 w 1827"/>
                <a:gd name="T45" fmla="*/ 12 h 321"/>
                <a:gd name="T46" fmla="*/ 1098 w 1827"/>
                <a:gd name="T47" fmla="*/ 3 h 321"/>
                <a:gd name="T48" fmla="*/ 913 w 1827"/>
                <a:gd name="T49" fmla="*/ 0 h 321"/>
                <a:gd name="T50" fmla="*/ 730 w 1827"/>
                <a:gd name="T51" fmla="*/ 3 h 321"/>
                <a:gd name="T52" fmla="*/ 559 w 1827"/>
                <a:gd name="T53" fmla="*/ 12 h 321"/>
                <a:gd name="T54" fmla="*/ 403 w 1827"/>
                <a:gd name="T55" fmla="*/ 28 h 321"/>
                <a:gd name="T56" fmla="*/ 267 w 1827"/>
                <a:gd name="T57" fmla="*/ 47 h 321"/>
                <a:gd name="T58" fmla="*/ 156 w 1827"/>
                <a:gd name="T59" fmla="*/ 71 h 321"/>
                <a:gd name="T60" fmla="*/ 72 w 1827"/>
                <a:gd name="T61" fmla="*/ 98 h 321"/>
                <a:gd name="T62" fmla="*/ 19 w 1827"/>
                <a:gd name="T63" fmla="*/ 128 h 321"/>
                <a:gd name="T64" fmla="*/ 0 w 1827"/>
                <a:gd name="T65" fmla="*/ 16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7" h="321">
                  <a:moveTo>
                    <a:pt x="0" y="160"/>
                  </a:moveTo>
                  <a:lnTo>
                    <a:pt x="19" y="193"/>
                  </a:lnTo>
                  <a:lnTo>
                    <a:pt x="72" y="222"/>
                  </a:lnTo>
                  <a:lnTo>
                    <a:pt x="156" y="250"/>
                  </a:lnTo>
                  <a:lnTo>
                    <a:pt x="267" y="273"/>
                  </a:lnTo>
                  <a:lnTo>
                    <a:pt x="403" y="294"/>
                  </a:lnTo>
                  <a:lnTo>
                    <a:pt x="559" y="308"/>
                  </a:lnTo>
                  <a:lnTo>
                    <a:pt x="730" y="317"/>
                  </a:lnTo>
                  <a:lnTo>
                    <a:pt x="913" y="321"/>
                  </a:lnTo>
                  <a:lnTo>
                    <a:pt x="1098" y="317"/>
                  </a:lnTo>
                  <a:lnTo>
                    <a:pt x="1269" y="308"/>
                  </a:lnTo>
                  <a:lnTo>
                    <a:pt x="1425" y="294"/>
                  </a:lnTo>
                  <a:lnTo>
                    <a:pt x="1559" y="273"/>
                  </a:lnTo>
                  <a:lnTo>
                    <a:pt x="1671" y="250"/>
                  </a:lnTo>
                  <a:lnTo>
                    <a:pt x="1754" y="222"/>
                  </a:lnTo>
                  <a:lnTo>
                    <a:pt x="1808" y="193"/>
                  </a:lnTo>
                  <a:lnTo>
                    <a:pt x="1827" y="160"/>
                  </a:lnTo>
                  <a:lnTo>
                    <a:pt x="1808" y="128"/>
                  </a:lnTo>
                  <a:lnTo>
                    <a:pt x="1754" y="98"/>
                  </a:lnTo>
                  <a:lnTo>
                    <a:pt x="1671" y="71"/>
                  </a:lnTo>
                  <a:lnTo>
                    <a:pt x="1559" y="47"/>
                  </a:lnTo>
                  <a:lnTo>
                    <a:pt x="1425" y="28"/>
                  </a:lnTo>
                  <a:lnTo>
                    <a:pt x="1269" y="12"/>
                  </a:lnTo>
                  <a:lnTo>
                    <a:pt x="1098" y="3"/>
                  </a:lnTo>
                  <a:lnTo>
                    <a:pt x="913" y="0"/>
                  </a:lnTo>
                  <a:lnTo>
                    <a:pt x="730" y="3"/>
                  </a:lnTo>
                  <a:lnTo>
                    <a:pt x="559" y="12"/>
                  </a:lnTo>
                  <a:lnTo>
                    <a:pt x="403" y="28"/>
                  </a:lnTo>
                  <a:lnTo>
                    <a:pt x="267" y="47"/>
                  </a:lnTo>
                  <a:lnTo>
                    <a:pt x="156" y="71"/>
                  </a:lnTo>
                  <a:lnTo>
                    <a:pt x="72" y="98"/>
                  </a:lnTo>
                  <a:lnTo>
                    <a:pt x="19" y="128"/>
                  </a:lnTo>
                  <a:lnTo>
                    <a:pt x="0" y="16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1" name="Freeform 119">
              <a:extLst>
                <a:ext uri="{FF2B5EF4-FFF2-40B4-BE49-F238E27FC236}">
                  <a16:creationId xmlns:a16="http://schemas.microsoft.com/office/drawing/2014/main" id="{7B4B2001-1EBE-9C7E-1DBE-2ADE444CB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1818"/>
              <a:ext cx="214" cy="41"/>
            </a:xfrm>
            <a:custGeom>
              <a:avLst/>
              <a:gdLst>
                <a:gd name="T0" fmla="*/ 1071 w 1071"/>
                <a:gd name="T1" fmla="*/ 102 h 201"/>
                <a:gd name="T2" fmla="*/ 1058 w 1071"/>
                <a:gd name="T3" fmla="*/ 125 h 201"/>
                <a:gd name="T4" fmla="*/ 1024 w 1071"/>
                <a:gd name="T5" fmla="*/ 144 h 201"/>
                <a:gd name="T6" fmla="*/ 971 w 1071"/>
                <a:gd name="T7" fmla="*/ 161 h 201"/>
                <a:gd name="T8" fmla="*/ 903 w 1071"/>
                <a:gd name="T9" fmla="*/ 175 h 201"/>
                <a:gd name="T10" fmla="*/ 821 w 1071"/>
                <a:gd name="T11" fmla="*/ 186 h 201"/>
                <a:gd name="T12" fmla="*/ 732 w 1071"/>
                <a:gd name="T13" fmla="*/ 194 h 201"/>
                <a:gd name="T14" fmla="*/ 535 w 1071"/>
                <a:gd name="T15" fmla="*/ 201 h 201"/>
                <a:gd name="T16" fmla="*/ 339 w 1071"/>
                <a:gd name="T17" fmla="*/ 195 h 201"/>
                <a:gd name="T18" fmla="*/ 248 w 1071"/>
                <a:gd name="T19" fmla="*/ 187 h 201"/>
                <a:gd name="T20" fmla="*/ 167 w 1071"/>
                <a:gd name="T21" fmla="*/ 177 h 201"/>
                <a:gd name="T22" fmla="*/ 99 w 1071"/>
                <a:gd name="T23" fmla="*/ 162 h 201"/>
                <a:gd name="T24" fmla="*/ 46 w 1071"/>
                <a:gd name="T25" fmla="*/ 144 h 201"/>
                <a:gd name="T26" fmla="*/ 12 w 1071"/>
                <a:gd name="T27" fmla="*/ 124 h 201"/>
                <a:gd name="T28" fmla="*/ 0 w 1071"/>
                <a:gd name="T29" fmla="*/ 99 h 201"/>
                <a:gd name="T30" fmla="*/ 12 w 1071"/>
                <a:gd name="T31" fmla="*/ 74 h 201"/>
                <a:gd name="T32" fmla="*/ 46 w 1071"/>
                <a:gd name="T33" fmla="*/ 53 h 201"/>
                <a:gd name="T34" fmla="*/ 99 w 1071"/>
                <a:gd name="T35" fmla="*/ 36 h 201"/>
                <a:gd name="T36" fmla="*/ 167 w 1071"/>
                <a:gd name="T37" fmla="*/ 23 h 201"/>
                <a:gd name="T38" fmla="*/ 248 w 1071"/>
                <a:gd name="T39" fmla="*/ 11 h 201"/>
                <a:gd name="T40" fmla="*/ 339 w 1071"/>
                <a:gd name="T41" fmla="*/ 5 h 201"/>
                <a:gd name="T42" fmla="*/ 535 w 1071"/>
                <a:gd name="T43" fmla="*/ 0 h 201"/>
                <a:gd name="T44" fmla="*/ 732 w 1071"/>
                <a:gd name="T45" fmla="*/ 8 h 201"/>
                <a:gd name="T46" fmla="*/ 821 w 1071"/>
                <a:gd name="T47" fmla="*/ 17 h 201"/>
                <a:gd name="T48" fmla="*/ 903 w 1071"/>
                <a:gd name="T49" fmla="*/ 28 h 201"/>
                <a:gd name="T50" fmla="*/ 971 w 1071"/>
                <a:gd name="T51" fmla="*/ 43 h 201"/>
                <a:gd name="T52" fmla="*/ 1024 w 1071"/>
                <a:gd name="T53" fmla="*/ 60 h 201"/>
                <a:gd name="T54" fmla="*/ 1058 w 1071"/>
                <a:gd name="T55" fmla="*/ 79 h 201"/>
                <a:gd name="T56" fmla="*/ 1071 w 1071"/>
                <a:gd name="T57" fmla="*/ 10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1" h="201">
                  <a:moveTo>
                    <a:pt x="1071" y="102"/>
                  </a:moveTo>
                  <a:lnTo>
                    <a:pt x="1058" y="125"/>
                  </a:lnTo>
                  <a:lnTo>
                    <a:pt x="1024" y="144"/>
                  </a:lnTo>
                  <a:lnTo>
                    <a:pt x="971" y="161"/>
                  </a:lnTo>
                  <a:lnTo>
                    <a:pt x="903" y="175"/>
                  </a:lnTo>
                  <a:lnTo>
                    <a:pt x="821" y="186"/>
                  </a:lnTo>
                  <a:lnTo>
                    <a:pt x="732" y="194"/>
                  </a:lnTo>
                  <a:lnTo>
                    <a:pt x="535" y="201"/>
                  </a:lnTo>
                  <a:lnTo>
                    <a:pt x="339" y="195"/>
                  </a:lnTo>
                  <a:lnTo>
                    <a:pt x="248" y="187"/>
                  </a:lnTo>
                  <a:lnTo>
                    <a:pt x="167" y="177"/>
                  </a:lnTo>
                  <a:lnTo>
                    <a:pt x="99" y="162"/>
                  </a:lnTo>
                  <a:lnTo>
                    <a:pt x="46" y="144"/>
                  </a:lnTo>
                  <a:lnTo>
                    <a:pt x="12" y="124"/>
                  </a:lnTo>
                  <a:lnTo>
                    <a:pt x="0" y="99"/>
                  </a:lnTo>
                  <a:lnTo>
                    <a:pt x="12" y="74"/>
                  </a:lnTo>
                  <a:lnTo>
                    <a:pt x="46" y="53"/>
                  </a:lnTo>
                  <a:lnTo>
                    <a:pt x="99" y="36"/>
                  </a:lnTo>
                  <a:lnTo>
                    <a:pt x="167" y="23"/>
                  </a:lnTo>
                  <a:lnTo>
                    <a:pt x="248" y="11"/>
                  </a:lnTo>
                  <a:lnTo>
                    <a:pt x="339" y="5"/>
                  </a:lnTo>
                  <a:lnTo>
                    <a:pt x="535" y="0"/>
                  </a:lnTo>
                  <a:lnTo>
                    <a:pt x="732" y="8"/>
                  </a:lnTo>
                  <a:lnTo>
                    <a:pt x="821" y="17"/>
                  </a:lnTo>
                  <a:lnTo>
                    <a:pt x="903" y="28"/>
                  </a:lnTo>
                  <a:lnTo>
                    <a:pt x="971" y="43"/>
                  </a:lnTo>
                  <a:lnTo>
                    <a:pt x="1024" y="60"/>
                  </a:lnTo>
                  <a:lnTo>
                    <a:pt x="1058" y="79"/>
                  </a:lnTo>
                  <a:lnTo>
                    <a:pt x="1071" y="102"/>
                  </a:lnTo>
                  <a:close/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2" name="Freeform 120">
              <a:extLst>
                <a:ext uri="{FF2B5EF4-FFF2-40B4-BE49-F238E27FC236}">
                  <a16:creationId xmlns:a16="http://schemas.microsoft.com/office/drawing/2014/main" id="{F0FEC461-F4FC-DBEA-EBA1-0C5EC181B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1818"/>
              <a:ext cx="214" cy="41"/>
            </a:xfrm>
            <a:custGeom>
              <a:avLst/>
              <a:gdLst>
                <a:gd name="T0" fmla="*/ 1071 w 1071"/>
                <a:gd name="T1" fmla="*/ 102 h 201"/>
                <a:gd name="T2" fmla="*/ 1058 w 1071"/>
                <a:gd name="T3" fmla="*/ 125 h 201"/>
                <a:gd name="T4" fmla="*/ 1024 w 1071"/>
                <a:gd name="T5" fmla="*/ 144 h 201"/>
                <a:gd name="T6" fmla="*/ 971 w 1071"/>
                <a:gd name="T7" fmla="*/ 161 h 201"/>
                <a:gd name="T8" fmla="*/ 903 w 1071"/>
                <a:gd name="T9" fmla="*/ 175 h 201"/>
                <a:gd name="T10" fmla="*/ 821 w 1071"/>
                <a:gd name="T11" fmla="*/ 186 h 201"/>
                <a:gd name="T12" fmla="*/ 732 w 1071"/>
                <a:gd name="T13" fmla="*/ 194 h 201"/>
                <a:gd name="T14" fmla="*/ 535 w 1071"/>
                <a:gd name="T15" fmla="*/ 201 h 201"/>
                <a:gd name="T16" fmla="*/ 339 w 1071"/>
                <a:gd name="T17" fmla="*/ 195 h 201"/>
                <a:gd name="T18" fmla="*/ 248 w 1071"/>
                <a:gd name="T19" fmla="*/ 187 h 201"/>
                <a:gd name="T20" fmla="*/ 167 w 1071"/>
                <a:gd name="T21" fmla="*/ 177 h 201"/>
                <a:gd name="T22" fmla="*/ 99 w 1071"/>
                <a:gd name="T23" fmla="*/ 162 h 201"/>
                <a:gd name="T24" fmla="*/ 46 w 1071"/>
                <a:gd name="T25" fmla="*/ 144 h 201"/>
                <a:gd name="T26" fmla="*/ 12 w 1071"/>
                <a:gd name="T27" fmla="*/ 124 h 201"/>
                <a:gd name="T28" fmla="*/ 0 w 1071"/>
                <a:gd name="T29" fmla="*/ 99 h 201"/>
                <a:gd name="T30" fmla="*/ 12 w 1071"/>
                <a:gd name="T31" fmla="*/ 74 h 201"/>
                <a:gd name="T32" fmla="*/ 46 w 1071"/>
                <a:gd name="T33" fmla="*/ 53 h 201"/>
                <a:gd name="T34" fmla="*/ 99 w 1071"/>
                <a:gd name="T35" fmla="*/ 36 h 201"/>
                <a:gd name="T36" fmla="*/ 167 w 1071"/>
                <a:gd name="T37" fmla="*/ 23 h 201"/>
                <a:gd name="T38" fmla="*/ 248 w 1071"/>
                <a:gd name="T39" fmla="*/ 11 h 201"/>
                <a:gd name="T40" fmla="*/ 339 w 1071"/>
                <a:gd name="T41" fmla="*/ 5 h 201"/>
                <a:gd name="T42" fmla="*/ 535 w 1071"/>
                <a:gd name="T43" fmla="*/ 0 h 201"/>
                <a:gd name="T44" fmla="*/ 732 w 1071"/>
                <a:gd name="T45" fmla="*/ 8 h 201"/>
                <a:gd name="T46" fmla="*/ 821 w 1071"/>
                <a:gd name="T47" fmla="*/ 17 h 201"/>
                <a:gd name="T48" fmla="*/ 903 w 1071"/>
                <a:gd name="T49" fmla="*/ 28 h 201"/>
                <a:gd name="T50" fmla="*/ 971 w 1071"/>
                <a:gd name="T51" fmla="*/ 43 h 201"/>
                <a:gd name="T52" fmla="*/ 1024 w 1071"/>
                <a:gd name="T53" fmla="*/ 60 h 201"/>
                <a:gd name="T54" fmla="*/ 1058 w 1071"/>
                <a:gd name="T55" fmla="*/ 79 h 201"/>
                <a:gd name="T56" fmla="*/ 1071 w 1071"/>
                <a:gd name="T57" fmla="*/ 10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1" h="201">
                  <a:moveTo>
                    <a:pt x="1071" y="102"/>
                  </a:moveTo>
                  <a:lnTo>
                    <a:pt x="1058" y="125"/>
                  </a:lnTo>
                  <a:lnTo>
                    <a:pt x="1024" y="144"/>
                  </a:lnTo>
                  <a:lnTo>
                    <a:pt x="971" y="161"/>
                  </a:lnTo>
                  <a:lnTo>
                    <a:pt x="903" y="175"/>
                  </a:lnTo>
                  <a:lnTo>
                    <a:pt x="821" y="186"/>
                  </a:lnTo>
                  <a:lnTo>
                    <a:pt x="732" y="194"/>
                  </a:lnTo>
                  <a:lnTo>
                    <a:pt x="535" y="201"/>
                  </a:lnTo>
                  <a:lnTo>
                    <a:pt x="339" y="195"/>
                  </a:lnTo>
                  <a:lnTo>
                    <a:pt x="248" y="187"/>
                  </a:lnTo>
                  <a:lnTo>
                    <a:pt x="167" y="177"/>
                  </a:lnTo>
                  <a:lnTo>
                    <a:pt x="99" y="162"/>
                  </a:lnTo>
                  <a:lnTo>
                    <a:pt x="46" y="144"/>
                  </a:lnTo>
                  <a:lnTo>
                    <a:pt x="12" y="124"/>
                  </a:lnTo>
                  <a:lnTo>
                    <a:pt x="0" y="99"/>
                  </a:lnTo>
                  <a:lnTo>
                    <a:pt x="12" y="74"/>
                  </a:lnTo>
                  <a:lnTo>
                    <a:pt x="46" y="53"/>
                  </a:lnTo>
                  <a:lnTo>
                    <a:pt x="99" y="36"/>
                  </a:lnTo>
                  <a:lnTo>
                    <a:pt x="167" y="23"/>
                  </a:lnTo>
                  <a:lnTo>
                    <a:pt x="248" y="11"/>
                  </a:lnTo>
                  <a:lnTo>
                    <a:pt x="339" y="5"/>
                  </a:lnTo>
                  <a:lnTo>
                    <a:pt x="535" y="0"/>
                  </a:lnTo>
                  <a:lnTo>
                    <a:pt x="732" y="8"/>
                  </a:lnTo>
                  <a:lnTo>
                    <a:pt x="821" y="17"/>
                  </a:lnTo>
                  <a:lnTo>
                    <a:pt x="903" y="28"/>
                  </a:lnTo>
                  <a:lnTo>
                    <a:pt x="971" y="43"/>
                  </a:lnTo>
                  <a:lnTo>
                    <a:pt x="1024" y="60"/>
                  </a:lnTo>
                  <a:lnTo>
                    <a:pt x="1058" y="79"/>
                  </a:lnTo>
                  <a:lnTo>
                    <a:pt x="1071" y="102"/>
                  </a:lnTo>
                </a:path>
              </a:pathLst>
            </a:custGeom>
            <a:gradFill rotWithShape="1">
              <a:gsLst>
                <a:gs pos="0">
                  <a:srgbClr val="CCECFF">
                    <a:gamma/>
                    <a:shade val="86275"/>
                    <a:invGamma/>
                  </a:srgbClr>
                </a:gs>
                <a:gs pos="100000">
                  <a:srgbClr val="CCECFF"/>
                </a:gs>
              </a:gsLst>
              <a:lin ang="18900000" scaled="1"/>
            </a:gradFill>
            <a:ln w="4763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13" name="Freeform 121">
              <a:extLst>
                <a:ext uri="{FF2B5EF4-FFF2-40B4-BE49-F238E27FC236}">
                  <a16:creationId xmlns:a16="http://schemas.microsoft.com/office/drawing/2014/main" id="{9C4D505B-28BD-2796-32F6-6F2AA9C52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1513"/>
              <a:ext cx="366" cy="1951"/>
            </a:xfrm>
            <a:custGeom>
              <a:avLst/>
              <a:gdLst>
                <a:gd name="T0" fmla="*/ 1827 w 1827"/>
                <a:gd name="T1" fmla="*/ 0 h 9755"/>
                <a:gd name="T2" fmla="*/ 1694 w 1827"/>
                <a:gd name="T3" fmla="*/ 143 h 9755"/>
                <a:gd name="T4" fmla="*/ 1588 w 1827"/>
                <a:gd name="T5" fmla="*/ 266 h 9755"/>
                <a:gd name="T6" fmla="*/ 1518 w 1827"/>
                <a:gd name="T7" fmla="*/ 381 h 9755"/>
                <a:gd name="T8" fmla="*/ 1499 w 1827"/>
                <a:gd name="T9" fmla="*/ 440 h 9755"/>
                <a:gd name="T10" fmla="*/ 1493 w 1827"/>
                <a:gd name="T11" fmla="*/ 499 h 9755"/>
                <a:gd name="T12" fmla="*/ 1493 w 1827"/>
                <a:gd name="T13" fmla="*/ 9047 h 9755"/>
                <a:gd name="T14" fmla="*/ 1480 w 1827"/>
                <a:gd name="T15" fmla="*/ 9166 h 9755"/>
                <a:gd name="T16" fmla="*/ 1446 w 1827"/>
                <a:gd name="T17" fmla="*/ 9286 h 9755"/>
                <a:gd name="T18" fmla="*/ 1391 w 1827"/>
                <a:gd name="T19" fmla="*/ 9406 h 9755"/>
                <a:gd name="T20" fmla="*/ 1319 w 1827"/>
                <a:gd name="T21" fmla="*/ 9516 h 9755"/>
                <a:gd name="T22" fmla="*/ 1233 w 1827"/>
                <a:gd name="T23" fmla="*/ 9612 h 9755"/>
                <a:gd name="T24" fmla="*/ 1134 w 1827"/>
                <a:gd name="T25" fmla="*/ 9687 h 9755"/>
                <a:gd name="T26" fmla="*/ 1028 w 1827"/>
                <a:gd name="T27" fmla="*/ 9737 h 9755"/>
                <a:gd name="T28" fmla="*/ 913 w 1827"/>
                <a:gd name="T29" fmla="*/ 9755 h 9755"/>
                <a:gd name="T30" fmla="*/ 799 w 1827"/>
                <a:gd name="T31" fmla="*/ 9737 h 9755"/>
                <a:gd name="T32" fmla="*/ 691 w 1827"/>
                <a:gd name="T33" fmla="*/ 9687 h 9755"/>
                <a:gd name="T34" fmla="*/ 591 w 1827"/>
                <a:gd name="T35" fmla="*/ 9611 h 9755"/>
                <a:gd name="T36" fmla="*/ 504 w 1827"/>
                <a:gd name="T37" fmla="*/ 9516 h 9755"/>
                <a:gd name="T38" fmla="*/ 430 w 1827"/>
                <a:gd name="T39" fmla="*/ 9406 h 9755"/>
                <a:gd name="T40" fmla="*/ 375 w 1827"/>
                <a:gd name="T41" fmla="*/ 9286 h 9755"/>
                <a:gd name="T42" fmla="*/ 340 w 1827"/>
                <a:gd name="T43" fmla="*/ 9165 h 9755"/>
                <a:gd name="T44" fmla="*/ 327 w 1827"/>
                <a:gd name="T45" fmla="*/ 9047 h 9755"/>
                <a:gd name="T46" fmla="*/ 327 w 1827"/>
                <a:gd name="T47" fmla="*/ 499 h 9755"/>
                <a:gd name="T48" fmla="*/ 322 w 1827"/>
                <a:gd name="T49" fmla="*/ 439 h 9755"/>
                <a:gd name="T50" fmla="*/ 305 w 1827"/>
                <a:gd name="T51" fmla="*/ 377 h 9755"/>
                <a:gd name="T52" fmla="*/ 241 w 1827"/>
                <a:gd name="T53" fmla="*/ 251 h 9755"/>
                <a:gd name="T54" fmla="*/ 138 w 1827"/>
                <a:gd name="T55" fmla="*/ 124 h 9755"/>
                <a:gd name="T56" fmla="*/ 0 w 1827"/>
                <a:gd name="T57" fmla="*/ 0 h 9755"/>
                <a:gd name="T58" fmla="*/ 19 w 1827"/>
                <a:gd name="T59" fmla="*/ 33 h 9755"/>
                <a:gd name="T60" fmla="*/ 72 w 1827"/>
                <a:gd name="T61" fmla="*/ 62 h 9755"/>
                <a:gd name="T62" fmla="*/ 156 w 1827"/>
                <a:gd name="T63" fmla="*/ 90 h 9755"/>
                <a:gd name="T64" fmla="*/ 267 w 1827"/>
                <a:gd name="T65" fmla="*/ 113 h 9755"/>
                <a:gd name="T66" fmla="*/ 403 w 1827"/>
                <a:gd name="T67" fmla="*/ 134 h 9755"/>
                <a:gd name="T68" fmla="*/ 559 w 1827"/>
                <a:gd name="T69" fmla="*/ 148 h 9755"/>
                <a:gd name="T70" fmla="*/ 730 w 1827"/>
                <a:gd name="T71" fmla="*/ 157 h 9755"/>
                <a:gd name="T72" fmla="*/ 913 w 1827"/>
                <a:gd name="T73" fmla="*/ 161 h 9755"/>
                <a:gd name="T74" fmla="*/ 1098 w 1827"/>
                <a:gd name="T75" fmla="*/ 157 h 9755"/>
                <a:gd name="T76" fmla="*/ 1269 w 1827"/>
                <a:gd name="T77" fmla="*/ 148 h 9755"/>
                <a:gd name="T78" fmla="*/ 1425 w 1827"/>
                <a:gd name="T79" fmla="*/ 134 h 9755"/>
                <a:gd name="T80" fmla="*/ 1559 w 1827"/>
                <a:gd name="T81" fmla="*/ 113 h 9755"/>
                <a:gd name="T82" fmla="*/ 1671 w 1827"/>
                <a:gd name="T83" fmla="*/ 90 h 9755"/>
                <a:gd name="T84" fmla="*/ 1754 w 1827"/>
                <a:gd name="T85" fmla="*/ 62 h 9755"/>
                <a:gd name="T86" fmla="*/ 1808 w 1827"/>
                <a:gd name="T87" fmla="*/ 33 h 9755"/>
                <a:gd name="T88" fmla="*/ 1827 w 1827"/>
                <a:gd name="T89" fmla="*/ 0 h 9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27" h="9755">
                  <a:moveTo>
                    <a:pt x="1827" y="0"/>
                  </a:moveTo>
                  <a:lnTo>
                    <a:pt x="1694" y="143"/>
                  </a:lnTo>
                  <a:lnTo>
                    <a:pt x="1588" y="266"/>
                  </a:lnTo>
                  <a:lnTo>
                    <a:pt x="1518" y="381"/>
                  </a:lnTo>
                  <a:lnTo>
                    <a:pt x="1499" y="440"/>
                  </a:lnTo>
                  <a:lnTo>
                    <a:pt x="1493" y="499"/>
                  </a:lnTo>
                  <a:lnTo>
                    <a:pt x="1493" y="9047"/>
                  </a:lnTo>
                  <a:lnTo>
                    <a:pt x="1480" y="9166"/>
                  </a:lnTo>
                  <a:lnTo>
                    <a:pt x="1446" y="9286"/>
                  </a:lnTo>
                  <a:lnTo>
                    <a:pt x="1391" y="9406"/>
                  </a:lnTo>
                  <a:lnTo>
                    <a:pt x="1319" y="9516"/>
                  </a:lnTo>
                  <a:lnTo>
                    <a:pt x="1233" y="9612"/>
                  </a:lnTo>
                  <a:lnTo>
                    <a:pt x="1134" y="9687"/>
                  </a:lnTo>
                  <a:lnTo>
                    <a:pt x="1028" y="9737"/>
                  </a:lnTo>
                  <a:lnTo>
                    <a:pt x="913" y="9755"/>
                  </a:lnTo>
                  <a:lnTo>
                    <a:pt x="799" y="9737"/>
                  </a:lnTo>
                  <a:lnTo>
                    <a:pt x="691" y="9687"/>
                  </a:lnTo>
                  <a:lnTo>
                    <a:pt x="591" y="9611"/>
                  </a:lnTo>
                  <a:lnTo>
                    <a:pt x="504" y="9516"/>
                  </a:lnTo>
                  <a:lnTo>
                    <a:pt x="430" y="9406"/>
                  </a:lnTo>
                  <a:lnTo>
                    <a:pt x="375" y="9286"/>
                  </a:lnTo>
                  <a:lnTo>
                    <a:pt x="340" y="9165"/>
                  </a:lnTo>
                  <a:lnTo>
                    <a:pt x="327" y="9047"/>
                  </a:lnTo>
                  <a:lnTo>
                    <a:pt x="327" y="499"/>
                  </a:lnTo>
                  <a:lnTo>
                    <a:pt x="322" y="439"/>
                  </a:lnTo>
                  <a:lnTo>
                    <a:pt x="305" y="377"/>
                  </a:lnTo>
                  <a:lnTo>
                    <a:pt x="241" y="251"/>
                  </a:lnTo>
                  <a:lnTo>
                    <a:pt x="138" y="124"/>
                  </a:lnTo>
                  <a:lnTo>
                    <a:pt x="0" y="0"/>
                  </a:lnTo>
                  <a:lnTo>
                    <a:pt x="19" y="33"/>
                  </a:lnTo>
                  <a:lnTo>
                    <a:pt x="72" y="62"/>
                  </a:lnTo>
                  <a:lnTo>
                    <a:pt x="156" y="90"/>
                  </a:lnTo>
                  <a:lnTo>
                    <a:pt x="267" y="113"/>
                  </a:lnTo>
                  <a:lnTo>
                    <a:pt x="403" y="134"/>
                  </a:lnTo>
                  <a:lnTo>
                    <a:pt x="559" y="148"/>
                  </a:lnTo>
                  <a:lnTo>
                    <a:pt x="730" y="157"/>
                  </a:lnTo>
                  <a:lnTo>
                    <a:pt x="913" y="161"/>
                  </a:lnTo>
                  <a:lnTo>
                    <a:pt x="1098" y="157"/>
                  </a:lnTo>
                  <a:lnTo>
                    <a:pt x="1269" y="148"/>
                  </a:lnTo>
                  <a:lnTo>
                    <a:pt x="1425" y="134"/>
                  </a:lnTo>
                  <a:lnTo>
                    <a:pt x="1559" y="113"/>
                  </a:lnTo>
                  <a:lnTo>
                    <a:pt x="1671" y="90"/>
                  </a:lnTo>
                  <a:lnTo>
                    <a:pt x="1754" y="62"/>
                  </a:lnTo>
                  <a:lnTo>
                    <a:pt x="1808" y="33"/>
                  </a:lnTo>
                  <a:lnTo>
                    <a:pt x="1827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14" name="Freeform 122">
              <a:extLst>
                <a:ext uri="{FF2B5EF4-FFF2-40B4-BE49-F238E27FC236}">
                  <a16:creationId xmlns:a16="http://schemas.microsoft.com/office/drawing/2014/main" id="{2FEE5534-B56F-A661-B706-AEF49F284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1487"/>
              <a:ext cx="193" cy="31"/>
            </a:xfrm>
            <a:custGeom>
              <a:avLst/>
              <a:gdLst>
                <a:gd name="T0" fmla="*/ 320 w 967"/>
                <a:gd name="T1" fmla="*/ 0 h 156"/>
                <a:gd name="T2" fmla="*/ 479 w 967"/>
                <a:gd name="T3" fmla="*/ 13 h 156"/>
                <a:gd name="T4" fmla="*/ 648 w 967"/>
                <a:gd name="T5" fmla="*/ 32 h 156"/>
                <a:gd name="T6" fmla="*/ 799 w 967"/>
                <a:gd name="T7" fmla="*/ 57 h 156"/>
                <a:gd name="T8" fmla="*/ 858 w 967"/>
                <a:gd name="T9" fmla="*/ 69 h 156"/>
                <a:gd name="T10" fmla="*/ 903 w 967"/>
                <a:gd name="T11" fmla="*/ 83 h 156"/>
                <a:gd name="T12" fmla="*/ 940 w 967"/>
                <a:gd name="T13" fmla="*/ 110 h 156"/>
                <a:gd name="T14" fmla="*/ 960 w 967"/>
                <a:gd name="T15" fmla="*/ 129 h 156"/>
                <a:gd name="T16" fmla="*/ 967 w 967"/>
                <a:gd name="T17" fmla="*/ 144 h 156"/>
                <a:gd name="T18" fmla="*/ 959 w 967"/>
                <a:gd name="T19" fmla="*/ 152 h 156"/>
                <a:gd name="T20" fmla="*/ 936 w 967"/>
                <a:gd name="T21" fmla="*/ 156 h 156"/>
                <a:gd name="T22" fmla="*/ 902 w 967"/>
                <a:gd name="T23" fmla="*/ 156 h 156"/>
                <a:gd name="T24" fmla="*/ 856 w 967"/>
                <a:gd name="T25" fmla="*/ 151 h 156"/>
                <a:gd name="T26" fmla="*/ 797 w 967"/>
                <a:gd name="T27" fmla="*/ 143 h 156"/>
                <a:gd name="T28" fmla="*/ 728 w 967"/>
                <a:gd name="T29" fmla="*/ 132 h 156"/>
                <a:gd name="T30" fmla="*/ 649 w 967"/>
                <a:gd name="T31" fmla="*/ 119 h 156"/>
                <a:gd name="T32" fmla="*/ 464 w 967"/>
                <a:gd name="T33" fmla="*/ 86 h 156"/>
                <a:gd name="T34" fmla="*/ 245 w 967"/>
                <a:gd name="T35" fmla="*/ 51 h 156"/>
                <a:gd name="T36" fmla="*/ 0 w 967"/>
                <a:gd name="T37" fmla="*/ 16 h 156"/>
                <a:gd name="T38" fmla="*/ 9 w 967"/>
                <a:gd name="T39" fmla="*/ 15 h 156"/>
                <a:gd name="T40" fmla="*/ 35 w 967"/>
                <a:gd name="T41" fmla="*/ 13 h 156"/>
                <a:gd name="T42" fmla="*/ 120 w 967"/>
                <a:gd name="T43" fmla="*/ 7 h 156"/>
                <a:gd name="T44" fmla="*/ 224 w 967"/>
                <a:gd name="T45" fmla="*/ 1 h 156"/>
                <a:gd name="T46" fmla="*/ 320 w 967"/>
                <a:gd name="T4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67" h="156">
                  <a:moveTo>
                    <a:pt x="320" y="0"/>
                  </a:moveTo>
                  <a:lnTo>
                    <a:pt x="479" y="13"/>
                  </a:lnTo>
                  <a:lnTo>
                    <a:pt x="648" y="32"/>
                  </a:lnTo>
                  <a:lnTo>
                    <a:pt x="799" y="57"/>
                  </a:lnTo>
                  <a:lnTo>
                    <a:pt x="858" y="69"/>
                  </a:lnTo>
                  <a:lnTo>
                    <a:pt x="903" y="83"/>
                  </a:lnTo>
                  <a:lnTo>
                    <a:pt x="940" y="110"/>
                  </a:lnTo>
                  <a:lnTo>
                    <a:pt x="960" y="129"/>
                  </a:lnTo>
                  <a:lnTo>
                    <a:pt x="967" y="144"/>
                  </a:lnTo>
                  <a:lnTo>
                    <a:pt x="959" y="152"/>
                  </a:lnTo>
                  <a:lnTo>
                    <a:pt x="936" y="156"/>
                  </a:lnTo>
                  <a:lnTo>
                    <a:pt x="902" y="156"/>
                  </a:lnTo>
                  <a:lnTo>
                    <a:pt x="856" y="151"/>
                  </a:lnTo>
                  <a:lnTo>
                    <a:pt x="797" y="143"/>
                  </a:lnTo>
                  <a:lnTo>
                    <a:pt x="728" y="132"/>
                  </a:lnTo>
                  <a:lnTo>
                    <a:pt x="649" y="119"/>
                  </a:lnTo>
                  <a:lnTo>
                    <a:pt x="464" y="86"/>
                  </a:lnTo>
                  <a:lnTo>
                    <a:pt x="245" y="51"/>
                  </a:lnTo>
                  <a:lnTo>
                    <a:pt x="0" y="16"/>
                  </a:lnTo>
                  <a:lnTo>
                    <a:pt x="9" y="15"/>
                  </a:lnTo>
                  <a:lnTo>
                    <a:pt x="35" y="13"/>
                  </a:lnTo>
                  <a:lnTo>
                    <a:pt x="120" y="7"/>
                  </a:lnTo>
                  <a:lnTo>
                    <a:pt x="224" y="1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194" name="Rectangle 2">
            <a:extLst>
              <a:ext uri="{FF2B5EF4-FFF2-40B4-BE49-F238E27FC236}">
                <a16:creationId xmlns:a16="http://schemas.microsoft.com/office/drawing/2014/main" id="{D39D3C22-D5D8-0AC0-9839-69B1C7C94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Testing for carbon dioxide</a:t>
            </a:r>
            <a:endParaRPr lang="en-US" altLang="en-US"/>
          </a:p>
        </p:txBody>
      </p:sp>
      <p:grpSp>
        <p:nvGrpSpPr>
          <p:cNvPr id="8200" name="Group 8">
            <a:extLst>
              <a:ext uri="{FF2B5EF4-FFF2-40B4-BE49-F238E27FC236}">
                <a16:creationId xmlns:a16="http://schemas.microsoft.com/office/drawing/2014/main" id="{3965C1BA-47FA-96BC-0EC5-D769647B6F01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2017713"/>
            <a:ext cx="71437" cy="2706687"/>
            <a:chOff x="2835" y="1071"/>
            <a:chExt cx="45" cy="1905"/>
          </a:xfrm>
        </p:grpSpPr>
        <p:sp>
          <p:nvSpPr>
            <p:cNvPr id="8198" name="Line 6">
              <a:extLst>
                <a:ext uri="{FF2B5EF4-FFF2-40B4-BE49-F238E27FC236}">
                  <a16:creationId xmlns:a16="http://schemas.microsoft.com/office/drawing/2014/main" id="{8E8BD462-C7E6-766F-8173-79FE16D6F1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5" y="1071"/>
              <a:ext cx="0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Line 7">
              <a:extLst>
                <a:ext uri="{FF2B5EF4-FFF2-40B4-BE49-F238E27FC236}">
                  <a16:creationId xmlns:a16="http://schemas.microsoft.com/office/drawing/2014/main" id="{74EA01BA-EB35-435C-291A-E94F006DE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071"/>
              <a:ext cx="0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79" name="Group 87">
            <a:extLst>
              <a:ext uri="{FF2B5EF4-FFF2-40B4-BE49-F238E27FC236}">
                <a16:creationId xmlns:a16="http://schemas.microsoft.com/office/drawing/2014/main" id="{270FE8CE-8F03-C3AC-65E9-586B2E7C15E9}"/>
              </a:ext>
            </a:extLst>
          </p:cNvPr>
          <p:cNvGrpSpPr>
            <a:grpSpLocks/>
          </p:cNvGrpSpPr>
          <p:nvPr/>
        </p:nvGrpSpPr>
        <p:grpSpPr bwMode="auto">
          <a:xfrm>
            <a:off x="3348038" y="3030538"/>
            <a:ext cx="234950" cy="1838325"/>
            <a:chOff x="2109" y="1909"/>
            <a:chExt cx="148" cy="1158"/>
          </a:xfrm>
        </p:grpSpPr>
        <p:sp>
          <p:nvSpPr>
            <p:cNvPr id="8235" name="Oval 43">
              <a:extLst>
                <a:ext uri="{FF2B5EF4-FFF2-40B4-BE49-F238E27FC236}">
                  <a16:creationId xmlns:a16="http://schemas.microsoft.com/office/drawing/2014/main" id="{68BA4781-9706-D742-D8E3-A401549E0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3022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36" name="Oval 44">
              <a:extLst>
                <a:ext uri="{FF2B5EF4-FFF2-40B4-BE49-F238E27FC236}">
                  <a16:creationId xmlns:a16="http://schemas.microsoft.com/office/drawing/2014/main" id="{ADE65000-F718-F0D1-54A4-48AD3C664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235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37" name="Oval 45">
              <a:extLst>
                <a:ext uri="{FF2B5EF4-FFF2-40B4-BE49-F238E27FC236}">
                  <a16:creationId xmlns:a16="http://schemas.microsoft.com/office/drawing/2014/main" id="{0266F106-2326-C77F-E4CB-E38EF0BFE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216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38" name="Oval 46">
              <a:extLst>
                <a:ext uri="{FF2B5EF4-FFF2-40B4-BE49-F238E27FC236}">
                  <a16:creationId xmlns:a16="http://schemas.microsoft.com/office/drawing/2014/main" id="{66CBB9EE-485D-D8D1-589B-278EC2F20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2" y="2620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39" name="Oval 47">
              <a:extLst>
                <a:ext uri="{FF2B5EF4-FFF2-40B4-BE49-F238E27FC236}">
                  <a16:creationId xmlns:a16="http://schemas.microsoft.com/office/drawing/2014/main" id="{8F969CEF-8D26-5A19-BDD4-76D82492A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85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40" name="Oval 48">
              <a:extLst>
                <a:ext uri="{FF2B5EF4-FFF2-40B4-BE49-F238E27FC236}">
                  <a16:creationId xmlns:a16="http://schemas.microsoft.com/office/drawing/2014/main" id="{763F4AEE-2BB9-E8B2-5257-F826DE11B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1909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80" name="Group 88">
            <a:extLst>
              <a:ext uri="{FF2B5EF4-FFF2-40B4-BE49-F238E27FC236}">
                <a16:creationId xmlns:a16="http://schemas.microsoft.com/office/drawing/2014/main" id="{41C1E11B-AE23-2A17-E700-4DE3F1CEAE7C}"/>
              </a:ext>
            </a:extLst>
          </p:cNvPr>
          <p:cNvGrpSpPr>
            <a:grpSpLocks/>
          </p:cNvGrpSpPr>
          <p:nvPr/>
        </p:nvGrpSpPr>
        <p:grpSpPr bwMode="auto">
          <a:xfrm>
            <a:off x="3252788" y="1577975"/>
            <a:ext cx="1473200" cy="722313"/>
            <a:chOff x="2049" y="994"/>
            <a:chExt cx="928" cy="455"/>
          </a:xfrm>
        </p:grpSpPr>
        <p:sp>
          <p:nvSpPr>
            <p:cNvPr id="8241" name="Text Box 49">
              <a:extLst>
                <a:ext uri="{FF2B5EF4-FFF2-40B4-BE49-F238E27FC236}">
                  <a16:creationId xmlns:a16="http://schemas.microsoft.com/office/drawing/2014/main" id="{8CBA7F0A-A63E-7A35-6E8A-9AC925D1B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6" y="994"/>
              <a:ext cx="6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Gas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42" name="AutoShape 50">
              <a:extLst>
                <a:ext uri="{FF2B5EF4-FFF2-40B4-BE49-F238E27FC236}">
                  <a16:creationId xmlns:a16="http://schemas.microsoft.com/office/drawing/2014/main" id="{DD6BAE6A-31B8-B1EF-9E8B-9C2B87B4A6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019" y="1127"/>
              <a:ext cx="352" cy="291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278" name="Group 86">
            <a:extLst>
              <a:ext uri="{FF2B5EF4-FFF2-40B4-BE49-F238E27FC236}">
                <a16:creationId xmlns:a16="http://schemas.microsoft.com/office/drawing/2014/main" id="{60FDC201-B238-11C2-7C01-9EDA162CE9D7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352675"/>
            <a:ext cx="587375" cy="3155950"/>
            <a:chOff x="3471" y="1385"/>
            <a:chExt cx="370" cy="1988"/>
          </a:xfrm>
        </p:grpSpPr>
        <p:sp>
          <p:nvSpPr>
            <p:cNvPr id="8244" name="AutoShape 52">
              <a:extLst>
                <a:ext uri="{FF2B5EF4-FFF2-40B4-BE49-F238E27FC236}">
                  <a16:creationId xmlns:a16="http://schemas.microsoft.com/office/drawing/2014/main" id="{2E36929F-9A62-2C65-1434-50066B6AB2F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1" y="1385"/>
              <a:ext cx="370" cy="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6" name="Freeform 54">
              <a:extLst>
                <a:ext uri="{FF2B5EF4-FFF2-40B4-BE49-F238E27FC236}">
                  <a16:creationId xmlns:a16="http://schemas.microsoft.com/office/drawing/2014/main" id="{8FCD6A7C-CD63-2CCB-0A8C-B4669FA9A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3" y="1435"/>
              <a:ext cx="153" cy="59"/>
            </a:xfrm>
            <a:custGeom>
              <a:avLst/>
              <a:gdLst>
                <a:gd name="T0" fmla="*/ 204 w 764"/>
                <a:gd name="T1" fmla="*/ 293 h 293"/>
                <a:gd name="T2" fmla="*/ 207 w 764"/>
                <a:gd name="T3" fmla="*/ 237 h 293"/>
                <a:gd name="T4" fmla="*/ 239 w 764"/>
                <a:gd name="T5" fmla="*/ 196 h 293"/>
                <a:gd name="T6" fmla="*/ 295 w 764"/>
                <a:gd name="T7" fmla="*/ 169 h 293"/>
                <a:gd name="T8" fmla="*/ 368 w 764"/>
                <a:gd name="T9" fmla="*/ 149 h 293"/>
                <a:gd name="T10" fmla="*/ 457 w 764"/>
                <a:gd name="T11" fmla="*/ 136 h 293"/>
                <a:gd name="T12" fmla="*/ 554 w 764"/>
                <a:gd name="T13" fmla="*/ 123 h 293"/>
                <a:gd name="T14" fmla="*/ 764 w 764"/>
                <a:gd name="T15" fmla="*/ 86 h 293"/>
                <a:gd name="T16" fmla="*/ 621 w 764"/>
                <a:gd name="T17" fmla="*/ 79 h 293"/>
                <a:gd name="T18" fmla="*/ 486 w 764"/>
                <a:gd name="T19" fmla="*/ 68 h 293"/>
                <a:gd name="T20" fmla="*/ 364 w 764"/>
                <a:gd name="T21" fmla="*/ 54 h 293"/>
                <a:gd name="T22" fmla="*/ 254 w 764"/>
                <a:gd name="T23" fmla="*/ 38 h 293"/>
                <a:gd name="T24" fmla="*/ 160 w 764"/>
                <a:gd name="T25" fmla="*/ 23 h 293"/>
                <a:gd name="T26" fmla="*/ 85 w 764"/>
                <a:gd name="T27" fmla="*/ 11 h 293"/>
                <a:gd name="T28" fmla="*/ 31 w 764"/>
                <a:gd name="T29" fmla="*/ 3 h 293"/>
                <a:gd name="T30" fmla="*/ 0 w 764"/>
                <a:gd name="T31" fmla="*/ 0 h 293"/>
                <a:gd name="T32" fmla="*/ 9 w 764"/>
                <a:gd name="T33" fmla="*/ 9 h 293"/>
                <a:gd name="T34" fmla="*/ 33 w 764"/>
                <a:gd name="T35" fmla="*/ 34 h 293"/>
                <a:gd name="T36" fmla="*/ 65 w 764"/>
                <a:gd name="T37" fmla="*/ 70 h 293"/>
                <a:gd name="T38" fmla="*/ 101 w 764"/>
                <a:gd name="T39" fmla="*/ 114 h 293"/>
                <a:gd name="T40" fmla="*/ 170 w 764"/>
                <a:gd name="T41" fmla="*/ 211 h 293"/>
                <a:gd name="T42" fmla="*/ 194 w 764"/>
                <a:gd name="T43" fmla="*/ 256 h 293"/>
                <a:gd name="T44" fmla="*/ 204 w 764"/>
                <a:gd name="T45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4" h="293">
                  <a:moveTo>
                    <a:pt x="204" y="293"/>
                  </a:moveTo>
                  <a:lnTo>
                    <a:pt x="207" y="237"/>
                  </a:lnTo>
                  <a:lnTo>
                    <a:pt x="239" y="196"/>
                  </a:lnTo>
                  <a:lnTo>
                    <a:pt x="295" y="169"/>
                  </a:lnTo>
                  <a:lnTo>
                    <a:pt x="368" y="149"/>
                  </a:lnTo>
                  <a:lnTo>
                    <a:pt x="457" y="136"/>
                  </a:lnTo>
                  <a:lnTo>
                    <a:pt x="554" y="123"/>
                  </a:lnTo>
                  <a:lnTo>
                    <a:pt x="764" y="86"/>
                  </a:lnTo>
                  <a:lnTo>
                    <a:pt x="621" y="79"/>
                  </a:lnTo>
                  <a:lnTo>
                    <a:pt x="486" y="68"/>
                  </a:lnTo>
                  <a:lnTo>
                    <a:pt x="364" y="54"/>
                  </a:lnTo>
                  <a:lnTo>
                    <a:pt x="254" y="38"/>
                  </a:lnTo>
                  <a:lnTo>
                    <a:pt x="160" y="23"/>
                  </a:lnTo>
                  <a:lnTo>
                    <a:pt x="85" y="11"/>
                  </a:lnTo>
                  <a:lnTo>
                    <a:pt x="31" y="3"/>
                  </a:lnTo>
                  <a:lnTo>
                    <a:pt x="0" y="0"/>
                  </a:lnTo>
                  <a:lnTo>
                    <a:pt x="9" y="9"/>
                  </a:lnTo>
                  <a:lnTo>
                    <a:pt x="33" y="34"/>
                  </a:lnTo>
                  <a:lnTo>
                    <a:pt x="65" y="70"/>
                  </a:lnTo>
                  <a:lnTo>
                    <a:pt x="101" y="114"/>
                  </a:lnTo>
                  <a:lnTo>
                    <a:pt x="170" y="211"/>
                  </a:lnTo>
                  <a:lnTo>
                    <a:pt x="194" y="256"/>
                  </a:lnTo>
                  <a:lnTo>
                    <a:pt x="204" y="29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7" name="Freeform 55">
              <a:extLst>
                <a:ext uri="{FF2B5EF4-FFF2-40B4-BE49-F238E27FC236}">
                  <a16:creationId xmlns:a16="http://schemas.microsoft.com/office/drawing/2014/main" id="{BB73B7BE-645E-CFB2-CCBC-511440D4B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1743"/>
              <a:ext cx="86" cy="606"/>
            </a:xfrm>
            <a:custGeom>
              <a:avLst/>
              <a:gdLst>
                <a:gd name="T0" fmla="*/ 430 w 430"/>
                <a:gd name="T1" fmla="*/ 3030 h 3030"/>
                <a:gd name="T2" fmla="*/ 0 w 430"/>
                <a:gd name="T3" fmla="*/ 0 h 3030"/>
                <a:gd name="T4" fmla="*/ 429 w 430"/>
                <a:gd name="T5" fmla="*/ 0 h 3030"/>
                <a:gd name="T6" fmla="*/ 430 w 430"/>
                <a:gd name="T7" fmla="*/ 3030 h 3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030">
                  <a:moveTo>
                    <a:pt x="430" y="3030"/>
                  </a:moveTo>
                  <a:lnTo>
                    <a:pt x="0" y="0"/>
                  </a:lnTo>
                  <a:lnTo>
                    <a:pt x="429" y="0"/>
                  </a:lnTo>
                  <a:lnTo>
                    <a:pt x="430" y="30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8" name="Freeform 56">
              <a:extLst>
                <a:ext uri="{FF2B5EF4-FFF2-40B4-BE49-F238E27FC236}">
                  <a16:creationId xmlns:a16="http://schemas.microsoft.com/office/drawing/2014/main" id="{F3A03BB7-1CF4-88DA-3A5F-D01431B26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3210"/>
              <a:ext cx="7" cy="48"/>
            </a:xfrm>
            <a:custGeom>
              <a:avLst/>
              <a:gdLst>
                <a:gd name="T0" fmla="*/ 34 w 34"/>
                <a:gd name="T1" fmla="*/ 244 h 244"/>
                <a:gd name="T2" fmla="*/ 24 w 34"/>
                <a:gd name="T3" fmla="*/ 213 h 244"/>
                <a:gd name="T4" fmla="*/ 6 w 34"/>
                <a:gd name="T5" fmla="*/ 124 h 244"/>
                <a:gd name="T6" fmla="*/ 0 w 34"/>
                <a:gd name="T7" fmla="*/ 39 h 244"/>
                <a:gd name="T8" fmla="*/ 0 w 34"/>
                <a:gd name="T9" fmla="*/ 0 h 244"/>
                <a:gd name="T10" fmla="*/ 34 w 34"/>
                <a:gd name="T1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244">
                  <a:moveTo>
                    <a:pt x="34" y="244"/>
                  </a:moveTo>
                  <a:lnTo>
                    <a:pt x="24" y="213"/>
                  </a:lnTo>
                  <a:lnTo>
                    <a:pt x="6" y="124"/>
                  </a:lnTo>
                  <a:lnTo>
                    <a:pt x="0" y="39"/>
                  </a:lnTo>
                  <a:lnTo>
                    <a:pt x="0" y="0"/>
                  </a:lnTo>
                  <a:lnTo>
                    <a:pt x="34" y="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49" name="Freeform 57">
              <a:extLst>
                <a:ext uri="{FF2B5EF4-FFF2-40B4-BE49-F238E27FC236}">
                  <a16:creationId xmlns:a16="http://schemas.microsoft.com/office/drawing/2014/main" id="{83FBA242-B90B-301B-E9C3-58F82A881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3102"/>
              <a:ext cx="29" cy="202"/>
            </a:xfrm>
            <a:custGeom>
              <a:avLst/>
              <a:gdLst>
                <a:gd name="T0" fmla="*/ 144 w 144"/>
                <a:gd name="T1" fmla="*/ 1012 h 1012"/>
                <a:gd name="T2" fmla="*/ 126 w 144"/>
                <a:gd name="T3" fmla="*/ 984 h 1012"/>
                <a:gd name="T4" fmla="*/ 81 w 144"/>
                <a:gd name="T5" fmla="*/ 900 h 1012"/>
                <a:gd name="T6" fmla="*/ 44 w 144"/>
                <a:gd name="T7" fmla="*/ 812 h 1012"/>
                <a:gd name="T8" fmla="*/ 35 w 144"/>
                <a:gd name="T9" fmla="*/ 784 h 1012"/>
                <a:gd name="T10" fmla="*/ 1 w 144"/>
                <a:gd name="T11" fmla="*/ 540 h 1012"/>
                <a:gd name="T12" fmla="*/ 0 w 144"/>
                <a:gd name="T13" fmla="*/ 0 h 1012"/>
                <a:gd name="T14" fmla="*/ 144 w 144"/>
                <a:gd name="T15" fmla="*/ 1012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4" h="1012">
                  <a:moveTo>
                    <a:pt x="144" y="1012"/>
                  </a:moveTo>
                  <a:lnTo>
                    <a:pt x="126" y="984"/>
                  </a:lnTo>
                  <a:lnTo>
                    <a:pt x="81" y="900"/>
                  </a:lnTo>
                  <a:lnTo>
                    <a:pt x="44" y="812"/>
                  </a:lnTo>
                  <a:lnTo>
                    <a:pt x="35" y="784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144" y="10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0" name="Freeform 58">
              <a:extLst>
                <a:ext uri="{FF2B5EF4-FFF2-40B4-BE49-F238E27FC236}">
                  <a16:creationId xmlns:a16="http://schemas.microsoft.com/office/drawing/2014/main" id="{2372EF13-1D40-CD69-D9CE-A087E6539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994"/>
              <a:ext cx="47" cy="333"/>
            </a:xfrm>
            <a:custGeom>
              <a:avLst/>
              <a:gdLst>
                <a:gd name="T0" fmla="*/ 237 w 237"/>
                <a:gd name="T1" fmla="*/ 1669 h 1669"/>
                <a:gd name="T2" fmla="*/ 199 w 237"/>
                <a:gd name="T3" fmla="*/ 1627 h 1669"/>
                <a:gd name="T4" fmla="*/ 161 w 237"/>
                <a:gd name="T5" fmla="*/ 1577 h 1669"/>
                <a:gd name="T6" fmla="*/ 144 w 237"/>
                <a:gd name="T7" fmla="*/ 1552 h 1669"/>
                <a:gd name="T8" fmla="*/ 0 w 237"/>
                <a:gd name="T9" fmla="*/ 540 h 1669"/>
                <a:gd name="T10" fmla="*/ 0 w 237"/>
                <a:gd name="T11" fmla="*/ 0 h 1669"/>
                <a:gd name="T12" fmla="*/ 237 w 237"/>
                <a:gd name="T13" fmla="*/ 1669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" h="1669">
                  <a:moveTo>
                    <a:pt x="237" y="1669"/>
                  </a:moveTo>
                  <a:lnTo>
                    <a:pt x="199" y="1627"/>
                  </a:lnTo>
                  <a:lnTo>
                    <a:pt x="161" y="1577"/>
                  </a:lnTo>
                  <a:lnTo>
                    <a:pt x="144" y="1552"/>
                  </a:lnTo>
                  <a:lnTo>
                    <a:pt x="0" y="540"/>
                  </a:lnTo>
                  <a:lnTo>
                    <a:pt x="0" y="0"/>
                  </a:lnTo>
                  <a:lnTo>
                    <a:pt x="237" y="16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1" name="Freeform 59">
              <a:extLst>
                <a:ext uri="{FF2B5EF4-FFF2-40B4-BE49-F238E27FC236}">
                  <a16:creationId xmlns:a16="http://schemas.microsoft.com/office/drawing/2014/main" id="{32773653-EAAB-7BA9-E31A-ED49F1833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886"/>
              <a:ext cx="64" cy="456"/>
            </a:xfrm>
            <a:custGeom>
              <a:avLst/>
              <a:gdLst>
                <a:gd name="T0" fmla="*/ 323 w 323"/>
                <a:gd name="T1" fmla="*/ 2283 h 2283"/>
                <a:gd name="T2" fmla="*/ 285 w 323"/>
                <a:gd name="T3" fmla="*/ 2253 h 2283"/>
                <a:gd name="T4" fmla="*/ 241 w 323"/>
                <a:gd name="T5" fmla="*/ 2212 h 2283"/>
                <a:gd name="T6" fmla="*/ 237 w 323"/>
                <a:gd name="T7" fmla="*/ 2209 h 2283"/>
                <a:gd name="T8" fmla="*/ 0 w 323"/>
                <a:gd name="T9" fmla="*/ 540 h 2283"/>
                <a:gd name="T10" fmla="*/ 0 w 323"/>
                <a:gd name="T11" fmla="*/ 0 h 2283"/>
                <a:gd name="T12" fmla="*/ 323 w 323"/>
                <a:gd name="T13" fmla="*/ 2283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2283">
                  <a:moveTo>
                    <a:pt x="323" y="2283"/>
                  </a:moveTo>
                  <a:lnTo>
                    <a:pt x="285" y="2253"/>
                  </a:lnTo>
                  <a:lnTo>
                    <a:pt x="241" y="2212"/>
                  </a:lnTo>
                  <a:lnTo>
                    <a:pt x="237" y="2209"/>
                  </a:lnTo>
                  <a:lnTo>
                    <a:pt x="0" y="540"/>
                  </a:lnTo>
                  <a:lnTo>
                    <a:pt x="0" y="0"/>
                  </a:lnTo>
                  <a:lnTo>
                    <a:pt x="323" y="22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2" name="Freeform 60">
              <a:extLst>
                <a:ext uri="{FF2B5EF4-FFF2-40B4-BE49-F238E27FC236}">
                  <a16:creationId xmlns:a16="http://schemas.microsoft.com/office/drawing/2014/main" id="{F880D61B-3B0A-4FCF-8EE1-2C0F982C4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778"/>
              <a:ext cx="81" cy="573"/>
            </a:xfrm>
            <a:custGeom>
              <a:avLst/>
              <a:gdLst>
                <a:gd name="T0" fmla="*/ 407 w 407"/>
                <a:gd name="T1" fmla="*/ 2868 h 2868"/>
                <a:gd name="T2" fmla="*/ 381 w 407"/>
                <a:gd name="T3" fmla="*/ 2857 h 2868"/>
                <a:gd name="T4" fmla="*/ 331 w 407"/>
                <a:gd name="T5" fmla="*/ 2828 h 2868"/>
                <a:gd name="T6" fmla="*/ 324 w 407"/>
                <a:gd name="T7" fmla="*/ 2823 h 2868"/>
                <a:gd name="T8" fmla="*/ 1 w 407"/>
                <a:gd name="T9" fmla="*/ 540 h 2868"/>
                <a:gd name="T10" fmla="*/ 0 w 407"/>
                <a:gd name="T11" fmla="*/ 0 h 2868"/>
                <a:gd name="T12" fmla="*/ 407 w 407"/>
                <a:gd name="T13" fmla="*/ 2868 h 2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2868">
                  <a:moveTo>
                    <a:pt x="407" y="2868"/>
                  </a:moveTo>
                  <a:lnTo>
                    <a:pt x="381" y="2857"/>
                  </a:lnTo>
                  <a:lnTo>
                    <a:pt x="331" y="2828"/>
                  </a:lnTo>
                  <a:lnTo>
                    <a:pt x="324" y="2823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407" y="28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3" name="Freeform 61">
              <a:extLst>
                <a:ext uri="{FF2B5EF4-FFF2-40B4-BE49-F238E27FC236}">
                  <a16:creationId xmlns:a16="http://schemas.microsoft.com/office/drawing/2014/main" id="{D811C975-C330-23BC-2BB1-6885DDB27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669"/>
              <a:ext cx="97" cy="687"/>
            </a:xfrm>
            <a:custGeom>
              <a:avLst/>
              <a:gdLst>
                <a:gd name="T0" fmla="*/ 486 w 486"/>
                <a:gd name="T1" fmla="*/ 3433 h 3433"/>
                <a:gd name="T2" fmla="*/ 483 w 486"/>
                <a:gd name="T3" fmla="*/ 3432 h 3433"/>
                <a:gd name="T4" fmla="*/ 431 w 486"/>
                <a:gd name="T5" fmla="*/ 3419 h 3433"/>
                <a:gd name="T6" fmla="*/ 407 w 486"/>
                <a:gd name="T7" fmla="*/ 3409 h 3433"/>
                <a:gd name="T8" fmla="*/ 0 w 486"/>
                <a:gd name="T9" fmla="*/ 541 h 3433"/>
                <a:gd name="T10" fmla="*/ 0 w 486"/>
                <a:gd name="T11" fmla="*/ 0 h 3433"/>
                <a:gd name="T12" fmla="*/ 486 w 486"/>
                <a:gd name="T13" fmla="*/ 3433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" h="3433">
                  <a:moveTo>
                    <a:pt x="486" y="3433"/>
                  </a:moveTo>
                  <a:lnTo>
                    <a:pt x="483" y="3432"/>
                  </a:lnTo>
                  <a:lnTo>
                    <a:pt x="431" y="3419"/>
                  </a:lnTo>
                  <a:lnTo>
                    <a:pt x="407" y="3409"/>
                  </a:lnTo>
                  <a:lnTo>
                    <a:pt x="0" y="541"/>
                  </a:lnTo>
                  <a:lnTo>
                    <a:pt x="0" y="0"/>
                  </a:lnTo>
                  <a:lnTo>
                    <a:pt x="486" y="34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4" name="Freeform 62">
              <a:extLst>
                <a:ext uri="{FF2B5EF4-FFF2-40B4-BE49-F238E27FC236}">
                  <a16:creationId xmlns:a16="http://schemas.microsoft.com/office/drawing/2014/main" id="{34CB9519-D2CC-B29C-D2E0-45CE9CDB6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561"/>
              <a:ext cx="113" cy="796"/>
            </a:xfrm>
            <a:custGeom>
              <a:avLst/>
              <a:gdLst>
                <a:gd name="T0" fmla="*/ 537 w 563"/>
                <a:gd name="T1" fmla="*/ 3976 h 3976"/>
                <a:gd name="T2" fmla="*/ 487 w 563"/>
                <a:gd name="T3" fmla="*/ 3973 h 3976"/>
                <a:gd name="T4" fmla="*/ 1 w 563"/>
                <a:gd name="T5" fmla="*/ 540 h 3976"/>
                <a:gd name="T6" fmla="*/ 0 w 563"/>
                <a:gd name="T7" fmla="*/ 0 h 3976"/>
                <a:gd name="T8" fmla="*/ 563 w 563"/>
                <a:gd name="T9" fmla="*/ 3974 h 3976"/>
                <a:gd name="T10" fmla="*/ 537 w 563"/>
                <a:gd name="T11" fmla="*/ 3976 h 3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976">
                  <a:moveTo>
                    <a:pt x="537" y="3976"/>
                  </a:moveTo>
                  <a:lnTo>
                    <a:pt x="487" y="3973"/>
                  </a:lnTo>
                  <a:lnTo>
                    <a:pt x="1" y="540"/>
                  </a:lnTo>
                  <a:lnTo>
                    <a:pt x="0" y="0"/>
                  </a:lnTo>
                  <a:lnTo>
                    <a:pt x="563" y="3974"/>
                  </a:lnTo>
                  <a:lnTo>
                    <a:pt x="537" y="39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5" name="Freeform 63">
              <a:extLst>
                <a:ext uri="{FF2B5EF4-FFF2-40B4-BE49-F238E27FC236}">
                  <a16:creationId xmlns:a16="http://schemas.microsoft.com/office/drawing/2014/main" id="{CD53D11B-CFD0-51DC-971B-EC5DB2179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454"/>
              <a:ext cx="128" cy="902"/>
            </a:xfrm>
            <a:custGeom>
              <a:avLst/>
              <a:gdLst>
                <a:gd name="T0" fmla="*/ 563 w 638"/>
                <a:gd name="T1" fmla="*/ 4513 h 4513"/>
                <a:gd name="T2" fmla="*/ 0 w 638"/>
                <a:gd name="T3" fmla="*/ 539 h 4513"/>
                <a:gd name="T4" fmla="*/ 0 w 638"/>
                <a:gd name="T5" fmla="*/ 0 h 4513"/>
                <a:gd name="T6" fmla="*/ 638 w 638"/>
                <a:gd name="T7" fmla="*/ 4499 h 4513"/>
                <a:gd name="T8" fmla="*/ 591 w 638"/>
                <a:gd name="T9" fmla="*/ 4511 h 4513"/>
                <a:gd name="T10" fmla="*/ 563 w 638"/>
                <a:gd name="T11" fmla="*/ 4513 h 4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8" h="4513">
                  <a:moveTo>
                    <a:pt x="563" y="4513"/>
                  </a:moveTo>
                  <a:lnTo>
                    <a:pt x="0" y="539"/>
                  </a:lnTo>
                  <a:lnTo>
                    <a:pt x="0" y="0"/>
                  </a:lnTo>
                  <a:lnTo>
                    <a:pt x="638" y="4499"/>
                  </a:lnTo>
                  <a:lnTo>
                    <a:pt x="591" y="4511"/>
                  </a:lnTo>
                  <a:lnTo>
                    <a:pt x="563" y="45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6" name="Freeform 64">
              <a:extLst>
                <a:ext uri="{FF2B5EF4-FFF2-40B4-BE49-F238E27FC236}">
                  <a16:creationId xmlns:a16="http://schemas.microsoft.com/office/drawing/2014/main" id="{F5DFF6E7-220B-6412-3084-87B24C05E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346"/>
              <a:ext cx="142" cy="1007"/>
            </a:xfrm>
            <a:custGeom>
              <a:avLst/>
              <a:gdLst>
                <a:gd name="T0" fmla="*/ 638 w 710"/>
                <a:gd name="T1" fmla="*/ 5039 h 5039"/>
                <a:gd name="T2" fmla="*/ 0 w 710"/>
                <a:gd name="T3" fmla="*/ 540 h 5039"/>
                <a:gd name="T4" fmla="*/ 0 w 710"/>
                <a:gd name="T5" fmla="*/ 0 h 5039"/>
                <a:gd name="T6" fmla="*/ 710 w 710"/>
                <a:gd name="T7" fmla="*/ 5007 h 5039"/>
                <a:gd name="T8" fmla="*/ 693 w 710"/>
                <a:gd name="T9" fmla="*/ 5017 h 5039"/>
                <a:gd name="T10" fmla="*/ 643 w 710"/>
                <a:gd name="T11" fmla="*/ 5038 h 5039"/>
                <a:gd name="T12" fmla="*/ 638 w 710"/>
                <a:gd name="T13" fmla="*/ 5039 h 5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0" h="5039">
                  <a:moveTo>
                    <a:pt x="638" y="5039"/>
                  </a:moveTo>
                  <a:lnTo>
                    <a:pt x="0" y="540"/>
                  </a:lnTo>
                  <a:lnTo>
                    <a:pt x="0" y="0"/>
                  </a:lnTo>
                  <a:lnTo>
                    <a:pt x="710" y="5007"/>
                  </a:lnTo>
                  <a:lnTo>
                    <a:pt x="693" y="5017"/>
                  </a:lnTo>
                  <a:lnTo>
                    <a:pt x="643" y="5038"/>
                  </a:lnTo>
                  <a:lnTo>
                    <a:pt x="638" y="50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7" name="Freeform 65">
              <a:extLst>
                <a:ext uri="{FF2B5EF4-FFF2-40B4-BE49-F238E27FC236}">
                  <a16:creationId xmlns:a16="http://schemas.microsoft.com/office/drawing/2014/main" id="{D12431F4-DACE-61B6-A0CB-2B0235D3C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237"/>
              <a:ext cx="156" cy="1110"/>
            </a:xfrm>
            <a:custGeom>
              <a:avLst/>
              <a:gdLst>
                <a:gd name="T0" fmla="*/ 710 w 780"/>
                <a:gd name="T1" fmla="*/ 5548 h 5548"/>
                <a:gd name="T2" fmla="*/ 0 w 780"/>
                <a:gd name="T3" fmla="*/ 541 h 5548"/>
                <a:gd name="T4" fmla="*/ 0 w 780"/>
                <a:gd name="T5" fmla="*/ 0 h 5548"/>
                <a:gd name="T6" fmla="*/ 780 w 780"/>
                <a:gd name="T7" fmla="*/ 5501 h 5548"/>
                <a:gd name="T8" fmla="*/ 741 w 780"/>
                <a:gd name="T9" fmla="*/ 5529 h 5548"/>
                <a:gd name="T10" fmla="*/ 710 w 780"/>
                <a:gd name="T11" fmla="*/ 5548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0" h="5548">
                  <a:moveTo>
                    <a:pt x="710" y="5548"/>
                  </a:moveTo>
                  <a:lnTo>
                    <a:pt x="0" y="541"/>
                  </a:lnTo>
                  <a:lnTo>
                    <a:pt x="0" y="0"/>
                  </a:lnTo>
                  <a:lnTo>
                    <a:pt x="780" y="5501"/>
                  </a:lnTo>
                  <a:lnTo>
                    <a:pt x="741" y="5529"/>
                  </a:lnTo>
                  <a:lnTo>
                    <a:pt x="710" y="55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8" name="Freeform 66">
              <a:extLst>
                <a:ext uri="{FF2B5EF4-FFF2-40B4-BE49-F238E27FC236}">
                  <a16:creationId xmlns:a16="http://schemas.microsoft.com/office/drawing/2014/main" id="{916B5017-6195-A7EF-3655-EE22CD746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129"/>
              <a:ext cx="170" cy="1209"/>
            </a:xfrm>
            <a:custGeom>
              <a:avLst/>
              <a:gdLst>
                <a:gd name="T0" fmla="*/ 781 w 848"/>
                <a:gd name="T1" fmla="*/ 6041 h 6041"/>
                <a:gd name="T2" fmla="*/ 1 w 848"/>
                <a:gd name="T3" fmla="*/ 540 h 6041"/>
                <a:gd name="T4" fmla="*/ 0 w 848"/>
                <a:gd name="T5" fmla="*/ 0 h 6041"/>
                <a:gd name="T6" fmla="*/ 848 w 848"/>
                <a:gd name="T7" fmla="*/ 5978 h 6041"/>
                <a:gd name="T8" fmla="*/ 833 w 848"/>
                <a:gd name="T9" fmla="*/ 5993 h 6041"/>
                <a:gd name="T10" fmla="*/ 789 w 848"/>
                <a:gd name="T11" fmla="*/ 6034 h 6041"/>
                <a:gd name="T12" fmla="*/ 781 w 848"/>
                <a:gd name="T13" fmla="*/ 6041 h 6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8" h="6041">
                  <a:moveTo>
                    <a:pt x="781" y="6041"/>
                  </a:moveTo>
                  <a:lnTo>
                    <a:pt x="1" y="540"/>
                  </a:lnTo>
                  <a:lnTo>
                    <a:pt x="0" y="0"/>
                  </a:lnTo>
                  <a:lnTo>
                    <a:pt x="848" y="5978"/>
                  </a:lnTo>
                  <a:lnTo>
                    <a:pt x="833" y="5993"/>
                  </a:lnTo>
                  <a:lnTo>
                    <a:pt x="789" y="6034"/>
                  </a:lnTo>
                  <a:lnTo>
                    <a:pt x="781" y="60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9" name="Freeform 67">
              <a:extLst>
                <a:ext uri="{FF2B5EF4-FFF2-40B4-BE49-F238E27FC236}">
                  <a16:creationId xmlns:a16="http://schemas.microsoft.com/office/drawing/2014/main" id="{1612EB76-5D43-99D9-8FF6-253A8384C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2021"/>
              <a:ext cx="183" cy="1304"/>
            </a:xfrm>
            <a:custGeom>
              <a:avLst/>
              <a:gdLst>
                <a:gd name="T0" fmla="*/ 848 w 912"/>
                <a:gd name="T1" fmla="*/ 6518 h 6518"/>
                <a:gd name="T2" fmla="*/ 0 w 912"/>
                <a:gd name="T3" fmla="*/ 540 h 6518"/>
                <a:gd name="T4" fmla="*/ 0 w 912"/>
                <a:gd name="T5" fmla="*/ 0 h 6518"/>
                <a:gd name="T6" fmla="*/ 912 w 912"/>
                <a:gd name="T7" fmla="*/ 6438 h 6518"/>
                <a:gd name="T8" fmla="*/ 875 w 912"/>
                <a:gd name="T9" fmla="*/ 6488 h 6518"/>
                <a:gd name="T10" fmla="*/ 848 w 912"/>
                <a:gd name="T11" fmla="*/ 6518 h 6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2" h="6518">
                  <a:moveTo>
                    <a:pt x="848" y="6518"/>
                  </a:moveTo>
                  <a:lnTo>
                    <a:pt x="0" y="540"/>
                  </a:lnTo>
                  <a:lnTo>
                    <a:pt x="0" y="0"/>
                  </a:lnTo>
                  <a:lnTo>
                    <a:pt x="912" y="6438"/>
                  </a:lnTo>
                  <a:lnTo>
                    <a:pt x="875" y="6488"/>
                  </a:lnTo>
                  <a:lnTo>
                    <a:pt x="848" y="65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0" name="Freeform 68">
              <a:extLst>
                <a:ext uri="{FF2B5EF4-FFF2-40B4-BE49-F238E27FC236}">
                  <a16:creationId xmlns:a16="http://schemas.microsoft.com/office/drawing/2014/main" id="{B3D5E17E-DF6D-68D4-4E71-9F39AA43A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913"/>
              <a:ext cx="195" cy="1396"/>
            </a:xfrm>
            <a:custGeom>
              <a:avLst/>
              <a:gdLst>
                <a:gd name="T0" fmla="*/ 913 w 976"/>
                <a:gd name="T1" fmla="*/ 6978 h 6978"/>
                <a:gd name="T2" fmla="*/ 1 w 976"/>
                <a:gd name="T3" fmla="*/ 540 h 6978"/>
                <a:gd name="T4" fmla="*/ 0 w 976"/>
                <a:gd name="T5" fmla="*/ 0 h 6978"/>
                <a:gd name="T6" fmla="*/ 976 w 976"/>
                <a:gd name="T7" fmla="*/ 6877 h 6978"/>
                <a:gd name="T8" fmla="*/ 949 w 976"/>
                <a:gd name="T9" fmla="*/ 6926 h 6978"/>
                <a:gd name="T10" fmla="*/ 913 w 976"/>
                <a:gd name="T11" fmla="*/ 6978 h 6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6978">
                  <a:moveTo>
                    <a:pt x="913" y="6978"/>
                  </a:moveTo>
                  <a:lnTo>
                    <a:pt x="1" y="540"/>
                  </a:lnTo>
                  <a:lnTo>
                    <a:pt x="0" y="0"/>
                  </a:lnTo>
                  <a:lnTo>
                    <a:pt x="976" y="6877"/>
                  </a:lnTo>
                  <a:lnTo>
                    <a:pt x="949" y="6926"/>
                  </a:lnTo>
                  <a:lnTo>
                    <a:pt x="913" y="69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1" name="Freeform 69">
              <a:extLst>
                <a:ext uri="{FF2B5EF4-FFF2-40B4-BE49-F238E27FC236}">
                  <a16:creationId xmlns:a16="http://schemas.microsoft.com/office/drawing/2014/main" id="{F4BC4C6A-5878-BFCD-6F71-5F8EC2040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805"/>
              <a:ext cx="207" cy="1484"/>
            </a:xfrm>
            <a:custGeom>
              <a:avLst/>
              <a:gdLst>
                <a:gd name="T0" fmla="*/ 977 w 1035"/>
                <a:gd name="T1" fmla="*/ 7418 h 7418"/>
                <a:gd name="T2" fmla="*/ 1 w 1035"/>
                <a:gd name="T3" fmla="*/ 541 h 7418"/>
                <a:gd name="T4" fmla="*/ 0 w 1035"/>
                <a:gd name="T5" fmla="*/ 0 h 7418"/>
                <a:gd name="T6" fmla="*/ 1035 w 1035"/>
                <a:gd name="T7" fmla="*/ 7286 h 7418"/>
                <a:gd name="T8" fmla="*/ 1031 w 1035"/>
                <a:gd name="T9" fmla="*/ 7294 h 7418"/>
                <a:gd name="T10" fmla="*/ 981 w 1035"/>
                <a:gd name="T11" fmla="*/ 7410 h 7418"/>
                <a:gd name="T12" fmla="*/ 977 w 1035"/>
                <a:gd name="T13" fmla="*/ 7418 h 7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5" h="7418">
                  <a:moveTo>
                    <a:pt x="977" y="7418"/>
                  </a:moveTo>
                  <a:lnTo>
                    <a:pt x="1" y="541"/>
                  </a:lnTo>
                  <a:lnTo>
                    <a:pt x="0" y="0"/>
                  </a:lnTo>
                  <a:lnTo>
                    <a:pt x="1035" y="7286"/>
                  </a:lnTo>
                  <a:lnTo>
                    <a:pt x="1031" y="7294"/>
                  </a:lnTo>
                  <a:lnTo>
                    <a:pt x="981" y="7410"/>
                  </a:lnTo>
                  <a:lnTo>
                    <a:pt x="977" y="7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2" name="Freeform 70">
              <a:extLst>
                <a:ext uri="{FF2B5EF4-FFF2-40B4-BE49-F238E27FC236}">
                  <a16:creationId xmlns:a16="http://schemas.microsoft.com/office/drawing/2014/main" id="{F99A40D5-1B1B-D4A6-5F59-0D85E42BF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743"/>
              <a:ext cx="215" cy="1519"/>
            </a:xfrm>
            <a:custGeom>
              <a:avLst/>
              <a:gdLst>
                <a:gd name="T0" fmla="*/ 1035 w 1074"/>
                <a:gd name="T1" fmla="*/ 7596 h 7596"/>
                <a:gd name="T2" fmla="*/ 0 w 1074"/>
                <a:gd name="T3" fmla="*/ 310 h 7596"/>
                <a:gd name="T4" fmla="*/ 0 w 1074"/>
                <a:gd name="T5" fmla="*/ 0 h 7596"/>
                <a:gd name="T6" fmla="*/ 32 w 1074"/>
                <a:gd name="T7" fmla="*/ 0 h 7596"/>
                <a:gd name="T8" fmla="*/ 1074 w 1074"/>
                <a:gd name="T9" fmla="*/ 7345 h 7596"/>
                <a:gd name="T10" fmla="*/ 1074 w 1074"/>
                <a:gd name="T11" fmla="*/ 7372 h 7596"/>
                <a:gd name="T12" fmla="*/ 1069 w 1074"/>
                <a:gd name="T13" fmla="*/ 7456 h 7596"/>
                <a:gd name="T14" fmla="*/ 1050 w 1074"/>
                <a:gd name="T15" fmla="*/ 7545 h 7596"/>
                <a:gd name="T16" fmla="*/ 1035 w 1074"/>
                <a:gd name="T17" fmla="*/ 7596 h 7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4" h="7596">
                  <a:moveTo>
                    <a:pt x="1035" y="7596"/>
                  </a:moveTo>
                  <a:lnTo>
                    <a:pt x="0" y="310"/>
                  </a:lnTo>
                  <a:lnTo>
                    <a:pt x="0" y="0"/>
                  </a:lnTo>
                  <a:lnTo>
                    <a:pt x="32" y="0"/>
                  </a:lnTo>
                  <a:lnTo>
                    <a:pt x="1074" y="7345"/>
                  </a:lnTo>
                  <a:lnTo>
                    <a:pt x="1074" y="7372"/>
                  </a:lnTo>
                  <a:lnTo>
                    <a:pt x="1069" y="7456"/>
                  </a:lnTo>
                  <a:lnTo>
                    <a:pt x="1050" y="7545"/>
                  </a:lnTo>
                  <a:lnTo>
                    <a:pt x="1035" y="75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3" name="Freeform 71">
              <a:extLst>
                <a:ext uri="{FF2B5EF4-FFF2-40B4-BE49-F238E27FC236}">
                  <a16:creationId xmlns:a16="http://schemas.microsoft.com/office/drawing/2014/main" id="{F5837AB2-7AD2-4D4A-24D5-C1F5B2DBB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3" y="1743"/>
              <a:ext cx="209" cy="1469"/>
            </a:xfrm>
            <a:custGeom>
              <a:avLst/>
              <a:gdLst>
                <a:gd name="T0" fmla="*/ 1042 w 1042"/>
                <a:gd name="T1" fmla="*/ 7345 h 7345"/>
                <a:gd name="T2" fmla="*/ 0 w 1042"/>
                <a:gd name="T3" fmla="*/ 0 h 7345"/>
                <a:gd name="T4" fmla="*/ 76 w 1042"/>
                <a:gd name="T5" fmla="*/ 0 h 7345"/>
                <a:gd name="T6" fmla="*/ 1042 w 1042"/>
                <a:gd name="T7" fmla="*/ 6805 h 7345"/>
                <a:gd name="T8" fmla="*/ 1042 w 1042"/>
                <a:gd name="T9" fmla="*/ 7345 h 7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2" h="7345">
                  <a:moveTo>
                    <a:pt x="1042" y="7345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1042" y="6805"/>
                  </a:lnTo>
                  <a:lnTo>
                    <a:pt x="1042" y="73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4" name="Freeform 72">
              <a:extLst>
                <a:ext uri="{FF2B5EF4-FFF2-40B4-BE49-F238E27FC236}">
                  <a16:creationId xmlns:a16="http://schemas.microsoft.com/office/drawing/2014/main" id="{4CBA5605-A92A-1351-088A-177B041E8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" y="1743"/>
              <a:ext cx="194" cy="1361"/>
            </a:xfrm>
            <a:custGeom>
              <a:avLst/>
              <a:gdLst>
                <a:gd name="T0" fmla="*/ 966 w 966"/>
                <a:gd name="T1" fmla="*/ 6805 h 6805"/>
                <a:gd name="T2" fmla="*/ 0 w 966"/>
                <a:gd name="T3" fmla="*/ 0 h 6805"/>
                <a:gd name="T4" fmla="*/ 78 w 966"/>
                <a:gd name="T5" fmla="*/ 0 h 6805"/>
                <a:gd name="T6" fmla="*/ 966 w 966"/>
                <a:gd name="T7" fmla="*/ 6265 h 6805"/>
                <a:gd name="T8" fmla="*/ 966 w 966"/>
                <a:gd name="T9" fmla="*/ 6805 h 6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" h="6805">
                  <a:moveTo>
                    <a:pt x="966" y="6805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966" y="6265"/>
                  </a:lnTo>
                  <a:lnTo>
                    <a:pt x="966" y="68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5" name="Freeform 73">
              <a:extLst>
                <a:ext uri="{FF2B5EF4-FFF2-40B4-BE49-F238E27FC236}">
                  <a16:creationId xmlns:a16="http://schemas.microsoft.com/office/drawing/2014/main" id="{DB21BB0F-BBAF-FDA5-67D3-8801C6C09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1743"/>
              <a:ext cx="178" cy="1253"/>
            </a:xfrm>
            <a:custGeom>
              <a:avLst/>
              <a:gdLst>
                <a:gd name="T0" fmla="*/ 888 w 888"/>
                <a:gd name="T1" fmla="*/ 6265 h 6265"/>
                <a:gd name="T2" fmla="*/ 0 w 888"/>
                <a:gd name="T3" fmla="*/ 0 h 6265"/>
                <a:gd name="T4" fmla="*/ 75 w 888"/>
                <a:gd name="T5" fmla="*/ 0 h 6265"/>
                <a:gd name="T6" fmla="*/ 888 w 888"/>
                <a:gd name="T7" fmla="*/ 5727 h 6265"/>
                <a:gd name="T8" fmla="*/ 888 w 888"/>
                <a:gd name="T9" fmla="*/ 6265 h 6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8" h="6265">
                  <a:moveTo>
                    <a:pt x="888" y="6265"/>
                  </a:moveTo>
                  <a:lnTo>
                    <a:pt x="0" y="0"/>
                  </a:lnTo>
                  <a:lnTo>
                    <a:pt x="75" y="0"/>
                  </a:lnTo>
                  <a:lnTo>
                    <a:pt x="888" y="5727"/>
                  </a:lnTo>
                  <a:lnTo>
                    <a:pt x="888" y="62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6" name="Freeform 74">
              <a:extLst>
                <a:ext uri="{FF2B5EF4-FFF2-40B4-BE49-F238E27FC236}">
                  <a16:creationId xmlns:a16="http://schemas.microsoft.com/office/drawing/2014/main" id="{42726E01-83BF-6A6F-6BCA-ED5339EB9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1743"/>
              <a:ext cx="163" cy="1146"/>
            </a:xfrm>
            <a:custGeom>
              <a:avLst/>
              <a:gdLst>
                <a:gd name="T0" fmla="*/ 813 w 813"/>
                <a:gd name="T1" fmla="*/ 5727 h 5727"/>
                <a:gd name="T2" fmla="*/ 0 w 813"/>
                <a:gd name="T3" fmla="*/ 0 h 5727"/>
                <a:gd name="T4" fmla="*/ 76 w 813"/>
                <a:gd name="T5" fmla="*/ 0 h 5727"/>
                <a:gd name="T6" fmla="*/ 812 w 813"/>
                <a:gd name="T7" fmla="*/ 5187 h 5727"/>
                <a:gd name="T8" fmla="*/ 813 w 813"/>
                <a:gd name="T9" fmla="*/ 5727 h 5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3" h="5727">
                  <a:moveTo>
                    <a:pt x="813" y="5727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812" y="5187"/>
                  </a:lnTo>
                  <a:lnTo>
                    <a:pt x="813" y="57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7" name="Freeform 75">
              <a:extLst>
                <a:ext uri="{FF2B5EF4-FFF2-40B4-BE49-F238E27FC236}">
                  <a16:creationId xmlns:a16="http://schemas.microsoft.com/office/drawing/2014/main" id="{C78AA69E-7B89-A410-B2FF-44AD4FC96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1743"/>
              <a:ext cx="147" cy="1038"/>
            </a:xfrm>
            <a:custGeom>
              <a:avLst/>
              <a:gdLst>
                <a:gd name="T0" fmla="*/ 736 w 736"/>
                <a:gd name="T1" fmla="*/ 5187 h 5187"/>
                <a:gd name="T2" fmla="*/ 0 w 736"/>
                <a:gd name="T3" fmla="*/ 0 h 5187"/>
                <a:gd name="T4" fmla="*/ 76 w 736"/>
                <a:gd name="T5" fmla="*/ 0 h 5187"/>
                <a:gd name="T6" fmla="*/ 736 w 736"/>
                <a:gd name="T7" fmla="*/ 4648 h 5187"/>
                <a:gd name="T8" fmla="*/ 736 w 736"/>
                <a:gd name="T9" fmla="*/ 5187 h 5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5187">
                  <a:moveTo>
                    <a:pt x="736" y="5187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36" y="4648"/>
                  </a:lnTo>
                  <a:lnTo>
                    <a:pt x="736" y="5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8" name="Freeform 76">
              <a:extLst>
                <a:ext uri="{FF2B5EF4-FFF2-40B4-BE49-F238E27FC236}">
                  <a16:creationId xmlns:a16="http://schemas.microsoft.com/office/drawing/2014/main" id="{948D5F2A-B7B1-B95F-BBE8-F4FA4D3FF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1743"/>
              <a:ext cx="131" cy="930"/>
            </a:xfrm>
            <a:custGeom>
              <a:avLst/>
              <a:gdLst>
                <a:gd name="T0" fmla="*/ 658 w 658"/>
                <a:gd name="T1" fmla="*/ 4648 h 4648"/>
                <a:gd name="T2" fmla="*/ 0 w 658"/>
                <a:gd name="T3" fmla="*/ 0 h 4648"/>
                <a:gd name="T4" fmla="*/ 75 w 658"/>
                <a:gd name="T5" fmla="*/ 0 h 4648"/>
                <a:gd name="T6" fmla="*/ 658 w 658"/>
                <a:gd name="T7" fmla="*/ 4108 h 4648"/>
                <a:gd name="T8" fmla="*/ 658 w 658"/>
                <a:gd name="T9" fmla="*/ 4648 h 4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8" h="4648">
                  <a:moveTo>
                    <a:pt x="658" y="4648"/>
                  </a:moveTo>
                  <a:lnTo>
                    <a:pt x="0" y="0"/>
                  </a:lnTo>
                  <a:lnTo>
                    <a:pt x="75" y="0"/>
                  </a:lnTo>
                  <a:lnTo>
                    <a:pt x="658" y="4108"/>
                  </a:lnTo>
                  <a:lnTo>
                    <a:pt x="658" y="46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9" name="Freeform 77">
              <a:extLst>
                <a:ext uri="{FF2B5EF4-FFF2-40B4-BE49-F238E27FC236}">
                  <a16:creationId xmlns:a16="http://schemas.microsoft.com/office/drawing/2014/main" id="{316A2B37-300A-5CD2-F573-0F9B1EE0B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1743"/>
              <a:ext cx="116" cy="822"/>
            </a:xfrm>
            <a:custGeom>
              <a:avLst/>
              <a:gdLst>
                <a:gd name="T0" fmla="*/ 583 w 583"/>
                <a:gd name="T1" fmla="*/ 4108 h 4108"/>
                <a:gd name="T2" fmla="*/ 0 w 583"/>
                <a:gd name="T3" fmla="*/ 0 h 4108"/>
                <a:gd name="T4" fmla="*/ 76 w 583"/>
                <a:gd name="T5" fmla="*/ 0 h 4108"/>
                <a:gd name="T6" fmla="*/ 583 w 583"/>
                <a:gd name="T7" fmla="*/ 3569 h 4108"/>
                <a:gd name="T8" fmla="*/ 583 w 583"/>
                <a:gd name="T9" fmla="*/ 4108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3" h="4108">
                  <a:moveTo>
                    <a:pt x="583" y="4108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583" y="3569"/>
                  </a:lnTo>
                  <a:lnTo>
                    <a:pt x="583" y="410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0" name="Freeform 78">
              <a:extLst>
                <a:ext uri="{FF2B5EF4-FFF2-40B4-BE49-F238E27FC236}">
                  <a16:creationId xmlns:a16="http://schemas.microsoft.com/office/drawing/2014/main" id="{08DD9CA2-0564-11C3-80C6-30894C29C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1743"/>
              <a:ext cx="101" cy="714"/>
            </a:xfrm>
            <a:custGeom>
              <a:avLst/>
              <a:gdLst>
                <a:gd name="T0" fmla="*/ 507 w 507"/>
                <a:gd name="T1" fmla="*/ 3569 h 3569"/>
                <a:gd name="T2" fmla="*/ 0 w 507"/>
                <a:gd name="T3" fmla="*/ 0 h 3569"/>
                <a:gd name="T4" fmla="*/ 76 w 507"/>
                <a:gd name="T5" fmla="*/ 0 h 3569"/>
                <a:gd name="T6" fmla="*/ 506 w 507"/>
                <a:gd name="T7" fmla="*/ 3030 h 3569"/>
                <a:gd name="T8" fmla="*/ 507 w 507"/>
                <a:gd name="T9" fmla="*/ 3569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7" h="3569">
                  <a:moveTo>
                    <a:pt x="507" y="3569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506" y="3030"/>
                  </a:lnTo>
                  <a:lnTo>
                    <a:pt x="507" y="35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1" name="Freeform 79">
              <a:extLst>
                <a:ext uri="{FF2B5EF4-FFF2-40B4-BE49-F238E27FC236}">
                  <a16:creationId xmlns:a16="http://schemas.microsoft.com/office/drawing/2014/main" id="{F144C2D7-2C64-0785-431E-5B141332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" y="1743"/>
              <a:ext cx="86" cy="606"/>
            </a:xfrm>
            <a:custGeom>
              <a:avLst/>
              <a:gdLst>
                <a:gd name="T0" fmla="*/ 430 w 430"/>
                <a:gd name="T1" fmla="*/ 3030 h 3030"/>
                <a:gd name="T2" fmla="*/ 0 w 430"/>
                <a:gd name="T3" fmla="*/ 0 h 3030"/>
                <a:gd name="T4" fmla="*/ 76 w 430"/>
                <a:gd name="T5" fmla="*/ 0 h 3030"/>
                <a:gd name="T6" fmla="*/ 430 w 430"/>
                <a:gd name="T7" fmla="*/ 2490 h 3030"/>
                <a:gd name="T8" fmla="*/ 430 w 430"/>
                <a:gd name="T9" fmla="*/ 3030 h 3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3030">
                  <a:moveTo>
                    <a:pt x="430" y="3030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430" y="2490"/>
                  </a:lnTo>
                  <a:lnTo>
                    <a:pt x="430" y="30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2" name="Freeform 80">
              <a:extLst>
                <a:ext uri="{FF2B5EF4-FFF2-40B4-BE49-F238E27FC236}">
                  <a16:creationId xmlns:a16="http://schemas.microsoft.com/office/drawing/2014/main" id="{18799215-5D66-2E19-EA29-5F476203A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743"/>
              <a:ext cx="215" cy="1614"/>
            </a:xfrm>
            <a:custGeom>
              <a:avLst/>
              <a:gdLst>
                <a:gd name="T0" fmla="*/ 1071 w 1074"/>
                <a:gd name="T1" fmla="*/ 0 h 8067"/>
                <a:gd name="T2" fmla="*/ 1074 w 1074"/>
                <a:gd name="T3" fmla="*/ 7372 h 8067"/>
                <a:gd name="T4" fmla="*/ 1063 w 1074"/>
                <a:gd name="T5" fmla="*/ 7486 h 8067"/>
                <a:gd name="T6" fmla="*/ 1031 w 1074"/>
                <a:gd name="T7" fmla="*/ 7605 h 8067"/>
                <a:gd name="T8" fmla="*/ 980 w 1074"/>
                <a:gd name="T9" fmla="*/ 7720 h 8067"/>
                <a:gd name="T10" fmla="*/ 914 w 1074"/>
                <a:gd name="T11" fmla="*/ 7829 h 8067"/>
                <a:gd name="T12" fmla="*/ 835 w 1074"/>
                <a:gd name="T13" fmla="*/ 7924 h 8067"/>
                <a:gd name="T14" fmla="*/ 744 w 1074"/>
                <a:gd name="T15" fmla="*/ 8000 h 8067"/>
                <a:gd name="T16" fmla="*/ 645 w 1074"/>
                <a:gd name="T17" fmla="*/ 8050 h 8067"/>
                <a:gd name="T18" fmla="*/ 540 w 1074"/>
                <a:gd name="T19" fmla="*/ 8067 h 8067"/>
                <a:gd name="T20" fmla="*/ 435 w 1074"/>
                <a:gd name="T21" fmla="*/ 8050 h 8067"/>
                <a:gd name="T22" fmla="*/ 336 w 1074"/>
                <a:gd name="T23" fmla="*/ 8000 h 8067"/>
                <a:gd name="T24" fmla="*/ 246 w 1074"/>
                <a:gd name="T25" fmla="*/ 7924 h 8067"/>
                <a:gd name="T26" fmla="*/ 166 w 1074"/>
                <a:gd name="T27" fmla="*/ 7829 h 8067"/>
                <a:gd name="T28" fmla="*/ 99 w 1074"/>
                <a:gd name="T29" fmla="*/ 7720 h 8067"/>
                <a:gd name="T30" fmla="*/ 49 w 1074"/>
                <a:gd name="T31" fmla="*/ 7604 h 8067"/>
                <a:gd name="T32" fmla="*/ 18 w 1074"/>
                <a:gd name="T33" fmla="*/ 7486 h 8067"/>
                <a:gd name="T34" fmla="*/ 6 w 1074"/>
                <a:gd name="T35" fmla="*/ 7372 h 8067"/>
                <a:gd name="T36" fmla="*/ 0 w 1074"/>
                <a:gd name="T37" fmla="*/ 0 h 8067"/>
                <a:gd name="T38" fmla="*/ 1071 w 1074"/>
                <a:gd name="T39" fmla="*/ 0 h 8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74" h="8067">
                  <a:moveTo>
                    <a:pt x="1071" y="0"/>
                  </a:moveTo>
                  <a:lnTo>
                    <a:pt x="1074" y="7372"/>
                  </a:lnTo>
                  <a:lnTo>
                    <a:pt x="1063" y="7486"/>
                  </a:lnTo>
                  <a:lnTo>
                    <a:pt x="1031" y="7605"/>
                  </a:lnTo>
                  <a:lnTo>
                    <a:pt x="980" y="7720"/>
                  </a:lnTo>
                  <a:lnTo>
                    <a:pt x="914" y="7829"/>
                  </a:lnTo>
                  <a:lnTo>
                    <a:pt x="835" y="7924"/>
                  </a:lnTo>
                  <a:lnTo>
                    <a:pt x="744" y="8000"/>
                  </a:lnTo>
                  <a:lnTo>
                    <a:pt x="645" y="8050"/>
                  </a:lnTo>
                  <a:lnTo>
                    <a:pt x="540" y="8067"/>
                  </a:lnTo>
                  <a:lnTo>
                    <a:pt x="435" y="8050"/>
                  </a:lnTo>
                  <a:lnTo>
                    <a:pt x="336" y="8000"/>
                  </a:lnTo>
                  <a:lnTo>
                    <a:pt x="246" y="7924"/>
                  </a:lnTo>
                  <a:lnTo>
                    <a:pt x="166" y="7829"/>
                  </a:lnTo>
                  <a:lnTo>
                    <a:pt x="99" y="7720"/>
                  </a:lnTo>
                  <a:lnTo>
                    <a:pt x="49" y="7604"/>
                  </a:lnTo>
                  <a:lnTo>
                    <a:pt x="18" y="7486"/>
                  </a:lnTo>
                  <a:lnTo>
                    <a:pt x="6" y="7372"/>
                  </a:lnTo>
                  <a:lnTo>
                    <a:pt x="0" y="0"/>
                  </a:lnTo>
                  <a:lnTo>
                    <a:pt x="1071" y="0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E5E5E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Freeform 81">
              <a:extLst>
                <a:ext uri="{FF2B5EF4-FFF2-40B4-BE49-F238E27FC236}">
                  <a16:creationId xmlns:a16="http://schemas.microsoft.com/office/drawing/2014/main" id="{9FE54848-FB20-3F0F-2521-61693E2DE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1386"/>
              <a:ext cx="366" cy="65"/>
            </a:xfrm>
            <a:custGeom>
              <a:avLst/>
              <a:gdLst>
                <a:gd name="T0" fmla="*/ 0 w 1827"/>
                <a:gd name="T1" fmla="*/ 160 h 321"/>
                <a:gd name="T2" fmla="*/ 19 w 1827"/>
                <a:gd name="T3" fmla="*/ 193 h 321"/>
                <a:gd name="T4" fmla="*/ 72 w 1827"/>
                <a:gd name="T5" fmla="*/ 222 h 321"/>
                <a:gd name="T6" fmla="*/ 156 w 1827"/>
                <a:gd name="T7" fmla="*/ 250 h 321"/>
                <a:gd name="T8" fmla="*/ 267 w 1827"/>
                <a:gd name="T9" fmla="*/ 273 h 321"/>
                <a:gd name="T10" fmla="*/ 403 w 1827"/>
                <a:gd name="T11" fmla="*/ 294 h 321"/>
                <a:gd name="T12" fmla="*/ 559 w 1827"/>
                <a:gd name="T13" fmla="*/ 308 h 321"/>
                <a:gd name="T14" fmla="*/ 730 w 1827"/>
                <a:gd name="T15" fmla="*/ 317 h 321"/>
                <a:gd name="T16" fmla="*/ 913 w 1827"/>
                <a:gd name="T17" fmla="*/ 321 h 321"/>
                <a:gd name="T18" fmla="*/ 1098 w 1827"/>
                <a:gd name="T19" fmla="*/ 317 h 321"/>
                <a:gd name="T20" fmla="*/ 1269 w 1827"/>
                <a:gd name="T21" fmla="*/ 308 h 321"/>
                <a:gd name="T22" fmla="*/ 1425 w 1827"/>
                <a:gd name="T23" fmla="*/ 294 h 321"/>
                <a:gd name="T24" fmla="*/ 1559 w 1827"/>
                <a:gd name="T25" fmla="*/ 273 h 321"/>
                <a:gd name="T26" fmla="*/ 1671 w 1827"/>
                <a:gd name="T27" fmla="*/ 250 h 321"/>
                <a:gd name="T28" fmla="*/ 1754 w 1827"/>
                <a:gd name="T29" fmla="*/ 222 h 321"/>
                <a:gd name="T30" fmla="*/ 1808 w 1827"/>
                <a:gd name="T31" fmla="*/ 193 h 321"/>
                <a:gd name="T32" fmla="*/ 1827 w 1827"/>
                <a:gd name="T33" fmla="*/ 160 h 321"/>
                <a:gd name="T34" fmla="*/ 1808 w 1827"/>
                <a:gd name="T35" fmla="*/ 128 h 321"/>
                <a:gd name="T36" fmla="*/ 1754 w 1827"/>
                <a:gd name="T37" fmla="*/ 98 h 321"/>
                <a:gd name="T38" fmla="*/ 1671 w 1827"/>
                <a:gd name="T39" fmla="*/ 71 h 321"/>
                <a:gd name="T40" fmla="*/ 1559 w 1827"/>
                <a:gd name="T41" fmla="*/ 47 h 321"/>
                <a:gd name="T42" fmla="*/ 1425 w 1827"/>
                <a:gd name="T43" fmla="*/ 28 h 321"/>
                <a:gd name="T44" fmla="*/ 1269 w 1827"/>
                <a:gd name="T45" fmla="*/ 12 h 321"/>
                <a:gd name="T46" fmla="*/ 1098 w 1827"/>
                <a:gd name="T47" fmla="*/ 3 h 321"/>
                <a:gd name="T48" fmla="*/ 913 w 1827"/>
                <a:gd name="T49" fmla="*/ 0 h 321"/>
                <a:gd name="T50" fmla="*/ 730 w 1827"/>
                <a:gd name="T51" fmla="*/ 3 h 321"/>
                <a:gd name="T52" fmla="*/ 559 w 1827"/>
                <a:gd name="T53" fmla="*/ 12 h 321"/>
                <a:gd name="T54" fmla="*/ 403 w 1827"/>
                <a:gd name="T55" fmla="*/ 28 h 321"/>
                <a:gd name="T56" fmla="*/ 267 w 1827"/>
                <a:gd name="T57" fmla="*/ 47 h 321"/>
                <a:gd name="T58" fmla="*/ 156 w 1827"/>
                <a:gd name="T59" fmla="*/ 71 h 321"/>
                <a:gd name="T60" fmla="*/ 72 w 1827"/>
                <a:gd name="T61" fmla="*/ 98 h 321"/>
                <a:gd name="T62" fmla="*/ 19 w 1827"/>
                <a:gd name="T63" fmla="*/ 128 h 321"/>
                <a:gd name="T64" fmla="*/ 0 w 1827"/>
                <a:gd name="T65" fmla="*/ 16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7" h="321">
                  <a:moveTo>
                    <a:pt x="0" y="160"/>
                  </a:moveTo>
                  <a:lnTo>
                    <a:pt x="19" y="193"/>
                  </a:lnTo>
                  <a:lnTo>
                    <a:pt x="72" y="222"/>
                  </a:lnTo>
                  <a:lnTo>
                    <a:pt x="156" y="250"/>
                  </a:lnTo>
                  <a:lnTo>
                    <a:pt x="267" y="273"/>
                  </a:lnTo>
                  <a:lnTo>
                    <a:pt x="403" y="294"/>
                  </a:lnTo>
                  <a:lnTo>
                    <a:pt x="559" y="308"/>
                  </a:lnTo>
                  <a:lnTo>
                    <a:pt x="730" y="317"/>
                  </a:lnTo>
                  <a:lnTo>
                    <a:pt x="913" y="321"/>
                  </a:lnTo>
                  <a:lnTo>
                    <a:pt x="1098" y="317"/>
                  </a:lnTo>
                  <a:lnTo>
                    <a:pt x="1269" y="308"/>
                  </a:lnTo>
                  <a:lnTo>
                    <a:pt x="1425" y="294"/>
                  </a:lnTo>
                  <a:lnTo>
                    <a:pt x="1559" y="273"/>
                  </a:lnTo>
                  <a:lnTo>
                    <a:pt x="1671" y="250"/>
                  </a:lnTo>
                  <a:lnTo>
                    <a:pt x="1754" y="222"/>
                  </a:lnTo>
                  <a:lnTo>
                    <a:pt x="1808" y="193"/>
                  </a:lnTo>
                  <a:lnTo>
                    <a:pt x="1827" y="160"/>
                  </a:lnTo>
                  <a:lnTo>
                    <a:pt x="1808" y="128"/>
                  </a:lnTo>
                  <a:lnTo>
                    <a:pt x="1754" y="98"/>
                  </a:lnTo>
                  <a:lnTo>
                    <a:pt x="1671" y="71"/>
                  </a:lnTo>
                  <a:lnTo>
                    <a:pt x="1559" y="47"/>
                  </a:lnTo>
                  <a:lnTo>
                    <a:pt x="1425" y="28"/>
                  </a:lnTo>
                  <a:lnTo>
                    <a:pt x="1269" y="12"/>
                  </a:lnTo>
                  <a:lnTo>
                    <a:pt x="1098" y="3"/>
                  </a:lnTo>
                  <a:lnTo>
                    <a:pt x="913" y="0"/>
                  </a:lnTo>
                  <a:lnTo>
                    <a:pt x="730" y="3"/>
                  </a:lnTo>
                  <a:lnTo>
                    <a:pt x="559" y="12"/>
                  </a:lnTo>
                  <a:lnTo>
                    <a:pt x="403" y="28"/>
                  </a:lnTo>
                  <a:lnTo>
                    <a:pt x="267" y="47"/>
                  </a:lnTo>
                  <a:lnTo>
                    <a:pt x="156" y="71"/>
                  </a:lnTo>
                  <a:lnTo>
                    <a:pt x="72" y="98"/>
                  </a:lnTo>
                  <a:lnTo>
                    <a:pt x="19" y="128"/>
                  </a:lnTo>
                  <a:lnTo>
                    <a:pt x="0" y="16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4" name="Freeform 82">
              <a:extLst>
                <a:ext uri="{FF2B5EF4-FFF2-40B4-BE49-F238E27FC236}">
                  <a16:creationId xmlns:a16="http://schemas.microsoft.com/office/drawing/2014/main" id="{868F4212-2DE4-5B0E-7009-CC8838F5D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723"/>
              <a:ext cx="214" cy="41"/>
            </a:xfrm>
            <a:custGeom>
              <a:avLst/>
              <a:gdLst>
                <a:gd name="T0" fmla="*/ 1071 w 1071"/>
                <a:gd name="T1" fmla="*/ 102 h 201"/>
                <a:gd name="T2" fmla="*/ 1058 w 1071"/>
                <a:gd name="T3" fmla="*/ 125 h 201"/>
                <a:gd name="T4" fmla="*/ 1024 w 1071"/>
                <a:gd name="T5" fmla="*/ 144 h 201"/>
                <a:gd name="T6" fmla="*/ 971 w 1071"/>
                <a:gd name="T7" fmla="*/ 161 h 201"/>
                <a:gd name="T8" fmla="*/ 903 w 1071"/>
                <a:gd name="T9" fmla="*/ 175 h 201"/>
                <a:gd name="T10" fmla="*/ 821 w 1071"/>
                <a:gd name="T11" fmla="*/ 186 h 201"/>
                <a:gd name="T12" fmla="*/ 732 w 1071"/>
                <a:gd name="T13" fmla="*/ 194 h 201"/>
                <a:gd name="T14" fmla="*/ 535 w 1071"/>
                <a:gd name="T15" fmla="*/ 201 h 201"/>
                <a:gd name="T16" fmla="*/ 339 w 1071"/>
                <a:gd name="T17" fmla="*/ 195 h 201"/>
                <a:gd name="T18" fmla="*/ 248 w 1071"/>
                <a:gd name="T19" fmla="*/ 187 h 201"/>
                <a:gd name="T20" fmla="*/ 167 w 1071"/>
                <a:gd name="T21" fmla="*/ 177 h 201"/>
                <a:gd name="T22" fmla="*/ 99 w 1071"/>
                <a:gd name="T23" fmla="*/ 162 h 201"/>
                <a:gd name="T24" fmla="*/ 46 w 1071"/>
                <a:gd name="T25" fmla="*/ 144 h 201"/>
                <a:gd name="T26" fmla="*/ 12 w 1071"/>
                <a:gd name="T27" fmla="*/ 124 h 201"/>
                <a:gd name="T28" fmla="*/ 0 w 1071"/>
                <a:gd name="T29" fmla="*/ 99 h 201"/>
                <a:gd name="T30" fmla="*/ 12 w 1071"/>
                <a:gd name="T31" fmla="*/ 74 h 201"/>
                <a:gd name="T32" fmla="*/ 46 w 1071"/>
                <a:gd name="T33" fmla="*/ 53 h 201"/>
                <a:gd name="T34" fmla="*/ 99 w 1071"/>
                <a:gd name="T35" fmla="*/ 36 h 201"/>
                <a:gd name="T36" fmla="*/ 167 w 1071"/>
                <a:gd name="T37" fmla="*/ 23 h 201"/>
                <a:gd name="T38" fmla="*/ 248 w 1071"/>
                <a:gd name="T39" fmla="*/ 11 h 201"/>
                <a:gd name="T40" fmla="*/ 339 w 1071"/>
                <a:gd name="T41" fmla="*/ 5 h 201"/>
                <a:gd name="T42" fmla="*/ 535 w 1071"/>
                <a:gd name="T43" fmla="*/ 0 h 201"/>
                <a:gd name="T44" fmla="*/ 732 w 1071"/>
                <a:gd name="T45" fmla="*/ 8 h 201"/>
                <a:gd name="T46" fmla="*/ 821 w 1071"/>
                <a:gd name="T47" fmla="*/ 17 h 201"/>
                <a:gd name="T48" fmla="*/ 903 w 1071"/>
                <a:gd name="T49" fmla="*/ 28 h 201"/>
                <a:gd name="T50" fmla="*/ 971 w 1071"/>
                <a:gd name="T51" fmla="*/ 43 h 201"/>
                <a:gd name="T52" fmla="*/ 1024 w 1071"/>
                <a:gd name="T53" fmla="*/ 60 h 201"/>
                <a:gd name="T54" fmla="*/ 1058 w 1071"/>
                <a:gd name="T55" fmla="*/ 79 h 201"/>
                <a:gd name="T56" fmla="*/ 1071 w 1071"/>
                <a:gd name="T57" fmla="*/ 10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1" h="201">
                  <a:moveTo>
                    <a:pt x="1071" y="102"/>
                  </a:moveTo>
                  <a:lnTo>
                    <a:pt x="1058" y="125"/>
                  </a:lnTo>
                  <a:lnTo>
                    <a:pt x="1024" y="144"/>
                  </a:lnTo>
                  <a:lnTo>
                    <a:pt x="971" y="161"/>
                  </a:lnTo>
                  <a:lnTo>
                    <a:pt x="903" y="175"/>
                  </a:lnTo>
                  <a:lnTo>
                    <a:pt x="821" y="186"/>
                  </a:lnTo>
                  <a:lnTo>
                    <a:pt x="732" y="194"/>
                  </a:lnTo>
                  <a:lnTo>
                    <a:pt x="535" y="201"/>
                  </a:lnTo>
                  <a:lnTo>
                    <a:pt x="339" y="195"/>
                  </a:lnTo>
                  <a:lnTo>
                    <a:pt x="248" y="187"/>
                  </a:lnTo>
                  <a:lnTo>
                    <a:pt x="167" y="177"/>
                  </a:lnTo>
                  <a:lnTo>
                    <a:pt x="99" y="162"/>
                  </a:lnTo>
                  <a:lnTo>
                    <a:pt x="46" y="144"/>
                  </a:lnTo>
                  <a:lnTo>
                    <a:pt x="12" y="124"/>
                  </a:lnTo>
                  <a:lnTo>
                    <a:pt x="0" y="99"/>
                  </a:lnTo>
                  <a:lnTo>
                    <a:pt x="12" y="74"/>
                  </a:lnTo>
                  <a:lnTo>
                    <a:pt x="46" y="53"/>
                  </a:lnTo>
                  <a:lnTo>
                    <a:pt x="99" y="36"/>
                  </a:lnTo>
                  <a:lnTo>
                    <a:pt x="167" y="23"/>
                  </a:lnTo>
                  <a:lnTo>
                    <a:pt x="248" y="11"/>
                  </a:lnTo>
                  <a:lnTo>
                    <a:pt x="339" y="5"/>
                  </a:lnTo>
                  <a:lnTo>
                    <a:pt x="535" y="0"/>
                  </a:lnTo>
                  <a:lnTo>
                    <a:pt x="732" y="8"/>
                  </a:lnTo>
                  <a:lnTo>
                    <a:pt x="821" y="17"/>
                  </a:lnTo>
                  <a:lnTo>
                    <a:pt x="903" y="28"/>
                  </a:lnTo>
                  <a:lnTo>
                    <a:pt x="971" y="43"/>
                  </a:lnTo>
                  <a:lnTo>
                    <a:pt x="1024" y="60"/>
                  </a:lnTo>
                  <a:lnTo>
                    <a:pt x="1058" y="79"/>
                  </a:lnTo>
                  <a:lnTo>
                    <a:pt x="1071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Freeform 83">
              <a:extLst>
                <a:ext uri="{FF2B5EF4-FFF2-40B4-BE49-F238E27FC236}">
                  <a16:creationId xmlns:a16="http://schemas.microsoft.com/office/drawing/2014/main" id="{13F6CBEC-900F-BD95-5430-A607E4ECB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1723"/>
              <a:ext cx="214" cy="41"/>
            </a:xfrm>
            <a:custGeom>
              <a:avLst/>
              <a:gdLst>
                <a:gd name="T0" fmla="*/ 1071 w 1071"/>
                <a:gd name="T1" fmla="*/ 102 h 201"/>
                <a:gd name="T2" fmla="*/ 1058 w 1071"/>
                <a:gd name="T3" fmla="*/ 125 h 201"/>
                <a:gd name="T4" fmla="*/ 1024 w 1071"/>
                <a:gd name="T5" fmla="*/ 144 h 201"/>
                <a:gd name="T6" fmla="*/ 971 w 1071"/>
                <a:gd name="T7" fmla="*/ 161 h 201"/>
                <a:gd name="T8" fmla="*/ 903 w 1071"/>
                <a:gd name="T9" fmla="*/ 175 h 201"/>
                <a:gd name="T10" fmla="*/ 821 w 1071"/>
                <a:gd name="T11" fmla="*/ 186 h 201"/>
                <a:gd name="T12" fmla="*/ 732 w 1071"/>
                <a:gd name="T13" fmla="*/ 194 h 201"/>
                <a:gd name="T14" fmla="*/ 535 w 1071"/>
                <a:gd name="T15" fmla="*/ 201 h 201"/>
                <a:gd name="T16" fmla="*/ 339 w 1071"/>
                <a:gd name="T17" fmla="*/ 195 h 201"/>
                <a:gd name="T18" fmla="*/ 248 w 1071"/>
                <a:gd name="T19" fmla="*/ 187 h 201"/>
                <a:gd name="T20" fmla="*/ 167 w 1071"/>
                <a:gd name="T21" fmla="*/ 177 h 201"/>
                <a:gd name="T22" fmla="*/ 99 w 1071"/>
                <a:gd name="T23" fmla="*/ 162 h 201"/>
                <a:gd name="T24" fmla="*/ 46 w 1071"/>
                <a:gd name="T25" fmla="*/ 144 h 201"/>
                <a:gd name="T26" fmla="*/ 12 w 1071"/>
                <a:gd name="T27" fmla="*/ 124 h 201"/>
                <a:gd name="T28" fmla="*/ 0 w 1071"/>
                <a:gd name="T29" fmla="*/ 99 h 201"/>
                <a:gd name="T30" fmla="*/ 12 w 1071"/>
                <a:gd name="T31" fmla="*/ 74 h 201"/>
                <a:gd name="T32" fmla="*/ 46 w 1071"/>
                <a:gd name="T33" fmla="*/ 53 h 201"/>
                <a:gd name="T34" fmla="*/ 99 w 1071"/>
                <a:gd name="T35" fmla="*/ 36 h 201"/>
                <a:gd name="T36" fmla="*/ 167 w 1071"/>
                <a:gd name="T37" fmla="*/ 23 h 201"/>
                <a:gd name="T38" fmla="*/ 248 w 1071"/>
                <a:gd name="T39" fmla="*/ 11 h 201"/>
                <a:gd name="T40" fmla="*/ 339 w 1071"/>
                <a:gd name="T41" fmla="*/ 5 h 201"/>
                <a:gd name="T42" fmla="*/ 535 w 1071"/>
                <a:gd name="T43" fmla="*/ 0 h 201"/>
                <a:gd name="T44" fmla="*/ 732 w 1071"/>
                <a:gd name="T45" fmla="*/ 8 h 201"/>
                <a:gd name="T46" fmla="*/ 821 w 1071"/>
                <a:gd name="T47" fmla="*/ 17 h 201"/>
                <a:gd name="T48" fmla="*/ 903 w 1071"/>
                <a:gd name="T49" fmla="*/ 28 h 201"/>
                <a:gd name="T50" fmla="*/ 971 w 1071"/>
                <a:gd name="T51" fmla="*/ 43 h 201"/>
                <a:gd name="T52" fmla="*/ 1024 w 1071"/>
                <a:gd name="T53" fmla="*/ 60 h 201"/>
                <a:gd name="T54" fmla="*/ 1058 w 1071"/>
                <a:gd name="T55" fmla="*/ 79 h 201"/>
                <a:gd name="T56" fmla="*/ 1071 w 1071"/>
                <a:gd name="T57" fmla="*/ 10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1" h="201">
                  <a:moveTo>
                    <a:pt x="1071" y="102"/>
                  </a:moveTo>
                  <a:lnTo>
                    <a:pt x="1058" y="125"/>
                  </a:lnTo>
                  <a:lnTo>
                    <a:pt x="1024" y="144"/>
                  </a:lnTo>
                  <a:lnTo>
                    <a:pt x="971" y="161"/>
                  </a:lnTo>
                  <a:lnTo>
                    <a:pt x="903" y="175"/>
                  </a:lnTo>
                  <a:lnTo>
                    <a:pt x="821" y="186"/>
                  </a:lnTo>
                  <a:lnTo>
                    <a:pt x="732" y="194"/>
                  </a:lnTo>
                  <a:lnTo>
                    <a:pt x="535" y="201"/>
                  </a:lnTo>
                  <a:lnTo>
                    <a:pt x="339" y="195"/>
                  </a:lnTo>
                  <a:lnTo>
                    <a:pt x="248" y="187"/>
                  </a:lnTo>
                  <a:lnTo>
                    <a:pt x="167" y="177"/>
                  </a:lnTo>
                  <a:lnTo>
                    <a:pt x="99" y="162"/>
                  </a:lnTo>
                  <a:lnTo>
                    <a:pt x="46" y="144"/>
                  </a:lnTo>
                  <a:lnTo>
                    <a:pt x="12" y="124"/>
                  </a:lnTo>
                  <a:lnTo>
                    <a:pt x="0" y="99"/>
                  </a:lnTo>
                  <a:lnTo>
                    <a:pt x="12" y="74"/>
                  </a:lnTo>
                  <a:lnTo>
                    <a:pt x="46" y="53"/>
                  </a:lnTo>
                  <a:lnTo>
                    <a:pt x="99" y="36"/>
                  </a:lnTo>
                  <a:lnTo>
                    <a:pt x="167" y="23"/>
                  </a:lnTo>
                  <a:lnTo>
                    <a:pt x="248" y="11"/>
                  </a:lnTo>
                  <a:lnTo>
                    <a:pt x="339" y="5"/>
                  </a:lnTo>
                  <a:lnTo>
                    <a:pt x="535" y="0"/>
                  </a:lnTo>
                  <a:lnTo>
                    <a:pt x="732" y="8"/>
                  </a:lnTo>
                  <a:lnTo>
                    <a:pt x="821" y="17"/>
                  </a:lnTo>
                  <a:lnTo>
                    <a:pt x="903" y="28"/>
                  </a:lnTo>
                  <a:lnTo>
                    <a:pt x="971" y="43"/>
                  </a:lnTo>
                  <a:lnTo>
                    <a:pt x="1024" y="60"/>
                  </a:lnTo>
                  <a:lnTo>
                    <a:pt x="1058" y="79"/>
                  </a:lnTo>
                  <a:lnTo>
                    <a:pt x="1071" y="102"/>
                  </a:lnTo>
                </a:path>
              </a:pathLst>
            </a:custGeom>
            <a:solidFill>
              <a:schemeClr val="bg1"/>
            </a:solidFill>
            <a:ln w="4763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76" name="Freeform 84">
              <a:extLst>
                <a:ext uri="{FF2B5EF4-FFF2-40B4-BE49-F238E27FC236}">
                  <a16:creationId xmlns:a16="http://schemas.microsoft.com/office/drawing/2014/main" id="{04E902EB-C75A-F0DE-A056-1F199FC80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1418"/>
              <a:ext cx="366" cy="1951"/>
            </a:xfrm>
            <a:custGeom>
              <a:avLst/>
              <a:gdLst>
                <a:gd name="T0" fmla="*/ 1827 w 1827"/>
                <a:gd name="T1" fmla="*/ 0 h 9755"/>
                <a:gd name="T2" fmla="*/ 1694 w 1827"/>
                <a:gd name="T3" fmla="*/ 143 h 9755"/>
                <a:gd name="T4" fmla="*/ 1588 w 1827"/>
                <a:gd name="T5" fmla="*/ 266 h 9755"/>
                <a:gd name="T6" fmla="*/ 1518 w 1827"/>
                <a:gd name="T7" fmla="*/ 381 h 9755"/>
                <a:gd name="T8" fmla="*/ 1499 w 1827"/>
                <a:gd name="T9" fmla="*/ 440 h 9755"/>
                <a:gd name="T10" fmla="*/ 1493 w 1827"/>
                <a:gd name="T11" fmla="*/ 499 h 9755"/>
                <a:gd name="T12" fmla="*/ 1493 w 1827"/>
                <a:gd name="T13" fmla="*/ 9047 h 9755"/>
                <a:gd name="T14" fmla="*/ 1480 w 1827"/>
                <a:gd name="T15" fmla="*/ 9166 h 9755"/>
                <a:gd name="T16" fmla="*/ 1446 w 1827"/>
                <a:gd name="T17" fmla="*/ 9286 h 9755"/>
                <a:gd name="T18" fmla="*/ 1391 w 1827"/>
                <a:gd name="T19" fmla="*/ 9406 h 9755"/>
                <a:gd name="T20" fmla="*/ 1319 w 1827"/>
                <a:gd name="T21" fmla="*/ 9516 h 9755"/>
                <a:gd name="T22" fmla="*/ 1233 w 1827"/>
                <a:gd name="T23" fmla="*/ 9612 h 9755"/>
                <a:gd name="T24" fmla="*/ 1134 w 1827"/>
                <a:gd name="T25" fmla="*/ 9687 h 9755"/>
                <a:gd name="T26" fmla="*/ 1028 w 1827"/>
                <a:gd name="T27" fmla="*/ 9737 h 9755"/>
                <a:gd name="T28" fmla="*/ 913 w 1827"/>
                <a:gd name="T29" fmla="*/ 9755 h 9755"/>
                <a:gd name="T30" fmla="*/ 799 w 1827"/>
                <a:gd name="T31" fmla="*/ 9737 h 9755"/>
                <a:gd name="T32" fmla="*/ 691 w 1827"/>
                <a:gd name="T33" fmla="*/ 9687 h 9755"/>
                <a:gd name="T34" fmla="*/ 591 w 1827"/>
                <a:gd name="T35" fmla="*/ 9611 h 9755"/>
                <a:gd name="T36" fmla="*/ 504 w 1827"/>
                <a:gd name="T37" fmla="*/ 9516 h 9755"/>
                <a:gd name="T38" fmla="*/ 430 w 1827"/>
                <a:gd name="T39" fmla="*/ 9406 h 9755"/>
                <a:gd name="T40" fmla="*/ 375 w 1827"/>
                <a:gd name="T41" fmla="*/ 9286 h 9755"/>
                <a:gd name="T42" fmla="*/ 340 w 1827"/>
                <a:gd name="T43" fmla="*/ 9165 h 9755"/>
                <a:gd name="T44" fmla="*/ 327 w 1827"/>
                <a:gd name="T45" fmla="*/ 9047 h 9755"/>
                <a:gd name="T46" fmla="*/ 327 w 1827"/>
                <a:gd name="T47" fmla="*/ 499 h 9755"/>
                <a:gd name="T48" fmla="*/ 322 w 1827"/>
                <a:gd name="T49" fmla="*/ 439 h 9755"/>
                <a:gd name="T50" fmla="*/ 305 w 1827"/>
                <a:gd name="T51" fmla="*/ 377 h 9755"/>
                <a:gd name="T52" fmla="*/ 241 w 1827"/>
                <a:gd name="T53" fmla="*/ 251 h 9755"/>
                <a:gd name="T54" fmla="*/ 138 w 1827"/>
                <a:gd name="T55" fmla="*/ 124 h 9755"/>
                <a:gd name="T56" fmla="*/ 0 w 1827"/>
                <a:gd name="T57" fmla="*/ 0 h 9755"/>
                <a:gd name="T58" fmla="*/ 19 w 1827"/>
                <a:gd name="T59" fmla="*/ 33 h 9755"/>
                <a:gd name="T60" fmla="*/ 72 w 1827"/>
                <a:gd name="T61" fmla="*/ 62 h 9755"/>
                <a:gd name="T62" fmla="*/ 156 w 1827"/>
                <a:gd name="T63" fmla="*/ 90 h 9755"/>
                <a:gd name="T64" fmla="*/ 267 w 1827"/>
                <a:gd name="T65" fmla="*/ 113 h 9755"/>
                <a:gd name="T66" fmla="*/ 403 w 1827"/>
                <a:gd name="T67" fmla="*/ 134 h 9755"/>
                <a:gd name="T68" fmla="*/ 559 w 1827"/>
                <a:gd name="T69" fmla="*/ 148 h 9755"/>
                <a:gd name="T70" fmla="*/ 730 w 1827"/>
                <a:gd name="T71" fmla="*/ 157 h 9755"/>
                <a:gd name="T72" fmla="*/ 913 w 1827"/>
                <a:gd name="T73" fmla="*/ 161 h 9755"/>
                <a:gd name="T74" fmla="*/ 1098 w 1827"/>
                <a:gd name="T75" fmla="*/ 157 h 9755"/>
                <a:gd name="T76" fmla="*/ 1269 w 1827"/>
                <a:gd name="T77" fmla="*/ 148 h 9755"/>
                <a:gd name="T78" fmla="*/ 1425 w 1827"/>
                <a:gd name="T79" fmla="*/ 134 h 9755"/>
                <a:gd name="T80" fmla="*/ 1559 w 1827"/>
                <a:gd name="T81" fmla="*/ 113 h 9755"/>
                <a:gd name="T82" fmla="*/ 1671 w 1827"/>
                <a:gd name="T83" fmla="*/ 90 h 9755"/>
                <a:gd name="T84" fmla="*/ 1754 w 1827"/>
                <a:gd name="T85" fmla="*/ 62 h 9755"/>
                <a:gd name="T86" fmla="*/ 1808 w 1827"/>
                <a:gd name="T87" fmla="*/ 33 h 9755"/>
                <a:gd name="T88" fmla="*/ 1827 w 1827"/>
                <a:gd name="T89" fmla="*/ 0 h 9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27" h="9755">
                  <a:moveTo>
                    <a:pt x="1827" y="0"/>
                  </a:moveTo>
                  <a:lnTo>
                    <a:pt x="1694" y="143"/>
                  </a:lnTo>
                  <a:lnTo>
                    <a:pt x="1588" y="266"/>
                  </a:lnTo>
                  <a:lnTo>
                    <a:pt x="1518" y="381"/>
                  </a:lnTo>
                  <a:lnTo>
                    <a:pt x="1499" y="440"/>
                  </a:lnTo>
                  <a:lnTo>
                    <a:pt x="1493" y="499"/>
                  </a:lnTo>
                  <a:lnTo>
                    <a:pt x="1493" y="9047"/>
                  </a:lnTo>
                  <a:lnTo>
                    <a:pt x="1480" y="9166"/>
                  </a:lnTo>
                  <a:lnTo>
                    <a:pt x="1446" y="9286"/>
                  </a:lnTo>
                  <a:lnTo>
                    <a:pt x="1391" y="9406"/>
                  </a:lnTo>
                  <a:lnTo>
                    <a:pt x="1319" y="9516"/>
                  </a:lnTo>
                  <a:lnTo>
                    <a:pt x="1233" y="9612"/>
                  </a:lnTo>
                  <a:lnTo>
                    <a:pt x="1134" y="9687"/>
                  </a:lnTo>
                  <a:lnTo>
                    <a:pt x="1028" y="9737"/>
                  </a:lnTo>
                  <a:lnTo>
                    <a:pt x="913" y="9755"/>
                  </a:lnTo>
                  <a:lnTo>
                    <a:pt x="799" y="9737"/>
                  </a:lnTo>
                  <a:lnTo>
                    <a:pt x="691" y="9687"/>
                  </a:lnTo>
                  <a:lnTo>
                    <a:pt x="591" y="9611"/>
                  </a:lnTo>
                  <a:lnTo>
                    <a:pt x="504" y="9516"/>
                  </a:lnTo>
                  <a:lnTo>
                    <a:pt x="430" y="9406"/>
                  </a:lnTo>
                  <a:lnTo>
                    <a:pt x="375" y="9286"/>
                  </a:lnTo>
                  <a:lnTo>
                    <a:pt x="340" y="9165"/>
                  </a:lnTo>
                  <a:lnTo>
                    <a:pt x="327" y="9047"/>
                  </a:lnTo>
                  <a:lnTo>
                    <a:pt x="327" y="499"/>
                  </a:lnTo>
                  <a:lnTo>
                    <a:pt x="322" y="439"/>
                  </a:lnTo>
                  <a:lnTo>
                    <a:pt x="305" y="377"/>
                  </a:lnTo>
                  <a:lnTo>
                    <a:pt x="241" y="251"/>
                  </a:lnTo>
                  <a:lnTo>
                    <a:pt x="138" y="124"/>
                  </a:lnTo>
                  <a:lnTo>
                    <a:pt x="0" y="0"/>
                  </a:lnTo>
                  <a:lnTo>
                    <a:pt x="19" y="33"/>
                  </a:lnTo>
                  <a:lnTo>
                    <a:pt x="72" y="62"/>
                  </a:lnTo>
                  <a:lnTo>
                    <a:pt x="156" y="90"/>
                  </a:lnTo>
                  <a:lnTo>
                    <a:pt x="267" y="113"/>
                  </a:lnTo>
                  <a:lnTo>
                    <a:pt x="403" y="134"/>
                  </a:lnTo>
                  <a:lnTo>
                    <a:pt x="559" y="148"/>
                  </a:lnTo>
                  <a:lnTo>
                    <a:pt x="730" y="157"/>
                  </a:lnTo>
                  <a:lnTo>
                    <a:pt x="913" y="161"/>
                  </a:lnTo>
                  <a:lnTo>
                    <a:pt x="1098" y="157"/>
                  </a:lnTo>
                  <a:lnTo>
                    <a:pt x="1269" y="148"/>
                  </a:lnTo>
                  <a:lnTo>
                    <a:pt x="1425" y="134"/>
                  </a:lnTo>
                  <a:lnTo>
                    <a:pt x="1559" y="113"/>
                  </a:lnTo>
                  <a:lnTo>
                    <a:pt x="1671" y="90"/>
                  </a:lnTo>
                  <a:lnTo>
                    <a:pt x="1754" y="62"/>
                  </a:lnTo>
                  <a:lnTo>
                    <a:pt x="1808" y="33"/>
                  </a:lnTo>
                  <a:lnTo>
                    <a:pt x="1827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7" name="Freeform 85">
              <a:extLst>
                <a:ext uri="{FF2B5EF4-FFF2-40B4-BE49-F238E27FC236}">
                  <a16:creationId xmlns:a16="http://schemas.microsoft.com/office/drawing/2014/main" id="{CD8825BB-C6E7-3705-7414-FF21184AA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1392"/>
              <a:ext cx="193" cy="31"/>
            </a:xfrm>
            <a:custGeom>
              <a:avLst/>
              <a:gdLst>
                <a:gd name="T0" fmla="*/ 320 w 967"/>
                <a:gd name="T1" fmla="*/ 0 h 156"/>
                <a:gd name="T2" fmla="*/ 479 w 967"/>
                <a:gd name="T3" fmla="*/ 13 h 156"/>
                <a:gd name="T4" fmla="*/ 648 w 967"/>
                <a:gd name="T5" fmla="*/ 32 h 156"/>
                <a:gd name="T6" fmla="*/ 799 w 967"/>
                <a:gd name="T7" fmla="*/ 57 h 156"/>
                <a:gd name="T8" fmla="*/ 858 w 967"/>
                <a:gd name="T9" fmla="*/ 69 h 156"/>
                <a:gd name="T10" fmla="*/ 903 w 967"/>
                <a:gd name="T11" fmla="*/ 83 h 156"/>
                <a:gd name="T12" fmla="*/ 940 w 967"/>
                <a:gd name="T13" fmla="*/ 110 h 156"/>
                <a:gd name="T14" fmla="*/ 960 w 967"/>
                <a:gd name="T15" fmla="*/ 129 h 156"/>
                <a:gd name="T16" fmla="*/ 967 w 967"/>
                <a:gd name="T17" fmla="*/ 144 h 156"/>
                <a:gd name="T18" fmla="*/ 959 w 967"/>
                <a:gd name="T19" fmla="*/ 152 h 156"/>
                <a:gd name="T20" fmla="*/ 936 w 967"/>
                <a:gd name="T21" fmla="*/ 156 h 156"/>
                <a:gd name="T22" fmla="*/ 902 w 967"/>
                <a:gd name="T23" fmla="*/ 156 h 156"/>
                <a:gd name="T24" fmla="*/ 856 w 967"/>
                <a:gd name="T25" fmla="*/ 151 h 156"/>
                <a:gd name="T26" fmla="*/ 797 w 967"/>
                <a:gd name="T27" fmla="*/ 143 h 156"/>
                <a:gd name="T28" fmla="*/ 728 w 967"/>
                <a:gd name="T29" fmla="*/ 132 h 156"/>
                <a:gd name="T30" fmla="*/ 649 w 967"/>
                <a:gd name="T31" fmla="*/ 119 h 156"/>
                <a:gd name="T32" fmla="*/ 464 w 967"/>
                <a:gd name="T33" fmla="*/ 86 h 156"/>
                <a:gd name="T34" fmla="*/ 245 w 967"/>
                <a:gd name="T35" fmla="*/ 51 h 156"/>
                <a:gd name="T36" fmla="*/ 0 w 967"/>
                <a:gd name="T37" fmla="*/ 16 h 156"/>
                <a:gd name="T38" fmla="*/ 9 w 967"/>
                <a:gd name="T39" fmla="*/ 15 h 156"/>
                <a:gd name="T40" fmla="*/ 35 w 967"/>
                <a:gd name="T41" fmla="*/ 13 h 156"/>
                <a:gd name="T42" fmla="*/ 120 w 967"/>
                <a:gd name="T43" fmla="*/ 7 h 156"/>
                <a:gd name="T44" fmla="*/ 224 w 967"/>
                <a:gd name="T45" fmla="*/ 1 h 156"/>
                <a:gd name="T46" fmla="*/ 320 w 967"/>
                <a:gd name="T4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67" h="156">
                  <a:moveTo>
                    <a:pt x="320" y="0"/>
                  </a:moveTo>
                  <a:lnTo>
                    <a:pt x="479" y="13"/>
                  </a:lnTo>
                  <a:lnTo>
                    <a:pt x="648" y="32"/>
                  </a:lnTo>
                  <a:lnTo>
                    <a:pt x="799" y="57"/>
                  </a:lnTo>
                  <a:lnTo>
                    <a:pt x="858" y="69"/>
                  </a:lnTo>
                  <a:lnTo>
                    <a:pt x="903" y="83"/>
                  </a:lnTo>
                  <a:lnTo>
                    <a:pt x="940" y="110"/>
                  </a:lnTo>
                  <a:lnTo>
                    <a:pt x="960" y="129"/>
                  </a:lnTo>
                  <a:lnTo>
                    <a:pt x="967" y="144"/>
                  </a:lnTo>
                  <a:lnTo>
                    <a:pt x="959" y="152"/>
                  </a:lnTo>
                  <a:lnTo>
                    <a:pt x="936" y="156"/>
                  </a:lnTo>
                  <a:lnTo>
                    <a:pt x="902" y="156"/>
                  </a:lnTo>
                  <a:lnTo>
                    <a:pt x="856" y="151"/>
                  </a:lnTo>
                  <a:lnTo>
                    <a:pt x="797" y="143"/>
                  </a:lnTo>
                  <a:lnTo>
                    <a:pt x="728" y="132"/>
                  </a:lnTo>
                  <a:lnTo>
                    <a:pt x="649" y="119"/>
                  </a:lnTo>
                  <a:lnTo>
                    <a:pt x="464" y="86"/>
                  </a:lnTo>
                  <a:lnTo>
                    <a:pt x="245" y="51"/>
                  </a:lnTo>
                  <a:lnTo>
                    <a:pt x="0" y="16"/>
                  </a:lnTo>
                  <a:lnTo>
                    <a:pt x="9" y="15"/>
                  </a:lnTo>
                  <a:lnTo>
                    <a:pt x="35" y="13"/>
                  </a:lnTo>
                  <a:lnTo>
                    <a:pt x="120" y="7"/>
                  </a:lnTo>
                  <a:lnTo>
                    <a:pt x="224" y="1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18" name="Group 126">
            <a:extLst>
              <a:ext uri="{FF2B5EF4-FFF2-40B4-BE49-F238E27FC236}">
                <a16:creationId xmlns:a16="http://schemas.microsoft.com/office/drawing/2014/main" id="{69CADABC-46D5-0AD4-B637-A3289E4E5BCB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4365625"/>
            <a:ext cx="3024188" cy="822325"/>
            <a:chOff x="2336" y="2432"/>
            <a:chExt cx="1905" cy="518"/>
          </a:xfrm>
        </p:grpSpPr>
        <p:sp>
          <p:nvSpPr>
            <p:cNvPr id="8316" name="Text Box 124">
              <a:extLst>
                <a:ext uri="{FF2B5EF4-FFF2-40B4-BE49-F238E27FC236}">
                  <a16:creationId xmlns:a16="http://schemas.microsoft.com/office/drawing/2014/main" id="{CB323B97-B463-BCF0-600C-EB0C572A6E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2432"/>
              <a:ext cx="158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Limewater turns milky/cloudy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317" name="AutoShape 125">
              <a:extLst>
                <a:ext uri="{FF2B5EF4-FFF2-40B4-BE49-F238E27FC236}">
                  <a16:creationId xmlns:a16="http://schemas.microsoft.com/office/drawing/2014/main" id="{47F19642-CB3D-08B9-2206-4E5494966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568"/>
              <a:ext cx="317" cy="227"/>
            </a:xfrm>
            <a:prstGeom prst="leftArrow">
              <a:avLst>
                <a:gd name="adj1" fmla="val 50000"/>
                <a:gd name="adj2" fmla="val 34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322" name="Group 130">
            <a:extLst>
              <a:ext uri="{FF2B5EF4-FFF2-40B4-BE49-F238E27FC236}">
                <a16:creationId xmlns:a16="http://schemas.microsoft.com/office/drawing/2014/main" id="{C3A314A0-58C4-F7D5-FD11-48E61EB3A171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3213100"/>
            <a:ext cx="3024188" cy="457200"/>
            <a:chOff x="2336" y="2024"/>
            <a:chExt cx="1905" cy="288"/>
          </a:xfrm>
        </p:grpSpPr>
        <p:sp>
          <p:nvSpPr>
            <p:cNvPr id="8320" name="Text Box 128">
              <a:extLst>
                <a:ext uri="{FF2B5EF4-FFF2-40B4-BE49-F238E27FC236}">
                  <a16:creationId xmlns:a16="http://schemas.microsoft.com/office/drawing/2014/main" id="{BC7C23D8-3E22-9C89-1042-E9B7CA58C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2024"/>
              <a:ext cx="15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tx1"/>
                  </a:solidFill>
                </a:rPr>
                <a:t>Limewater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321" name="AutoShape 129">
              <a:extLst>
                <a:ext uri="{FF2B5EF4-FFF2-40B4-BE49-F238E27FC236}">
                  <a16:creationId xmlns:a16="http://schemas.microsoft.com/office/drawing/2014/main" id="{B161066B-E493-68AA-6738-8993A870A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069"/>
              <a:ext cx="317" cy="227"/>
            </a:xfrm>
            <a:prstGeom prst="leftArrow">
              <a:avLst>
                <a:gd name="adj1" fmla="val 50000"/>
                <a:gd name="adj2" fmla="val 34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8CBD17-83BC-E2EC-6771-452E1633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A7D3-2E9C-4583-9413-5015E30E5B1A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71283E4-D2A1-6662-2B18-EEEB23042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Adding acid to carbonates</a:t>
            </a:r>
            <a:endParaRPr lang="en-US" altLang="en-US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6C9A2A3D-8BC5-2BD9-C5D2-E1A66CE02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" t="3758" r="4361" b="3424"/>
          <a:stretch>
            <a:fillRect/>
          </a:stretch>
        </p:blipFill>
        <p:spPr bwMode="auto">
          <a:xfrm>
            <a:off x="1619250" y="1844675"/>
            <a:ext cx="5761038" cy="32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E65C70BB-5644-79E6-C071-50A82819A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CCFF99"/>
                </a:solidFill>
              </a:rPr>
              <a:t>Carbonates are compounds containing carbon and oxygen.  When an acid is added to a carbonate the carbonate starts to fizz.  A gas called _________ _______ is produced. </a:t>
            </a:r>
            <a:endParaRPr lang="en-US" altLang="en-US" sz="2000">
              <a:solidFill>
                <a:srgbClr val="CCFF99"/>
              </a:solidFill>
            </a:endParaRPr>
          </a:p>
        </p:txBody>
      </p:sp>
      <p:grpSp>
        <p:nvGrpSpPr>
          <p:cNvPr id="9229" name="Group 13">
            <a:extLst>
              <a:ext uri="{FF2B5EF4-FFF2-40B4-BE49-F238E27FC236}">
                <a16:creationId xmlns:a16="http://schemas.microsoft.com/office/drawing/2014/main" id="{428F4924-F3A8-C853-1219-9F09D99BE137}"/>
              </a:ext>
            </a:extLst>
          </p:cNvPr>
          <p:cNvGrpSpPr>
            <a:grpSpLocks/>
          </p:cNvGrpSpPr>
          <p:nvPr/>
        </p:nvGrpSpPr>
        <p:grpSpPr bwMode="auto">
          <a:xfrm>
            <a:off x="0" y="5445125"/>
            <a:ext cx="9144000" cy="366713"/>
            <a:chOff x="0" y="3430"/>
            <a:chExt cx="5760" cy="231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182C8D8E-504A-325E-F66D-23F1426C0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430"/>
              <a:ext cx="57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800">
                  <a:solidFill>
                    <a:srgbClr val="FFF200"/>
                  </a:solidFill>
                </a:rPr>
                <a:t>Calcium carbonate + hydrochloric acid        calcium chloride + carbon dioxide + water</a:t>
              </a:r>
              <a:endParaRPr lang="en-US" altLang="en-US" sz="1800">
                <a:solidFill>
                  <a:srgbClr val="FFF200"/>
                </a:solidFill>
              </a:endParaRPr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29253074-7F29-BAAF-7C91-233ADF382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566"/>
              <a:ext cx="227" cy="0"/>
            </a:xfrm>
            <a:prstGeom prst="line">
              <a:avLst/>
            </a:prstGeom>
            <a:noFill/>
            <a:ln w="9525">
              <a:solidFill>
                <a:srgbClr val="FFF2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0" name="Group 14">
            <a:extLst>
              <a:ext uri="{FF2B5EF4-FFF2-40B4-BE49-F238E27FC236}">
                <a16:creationId xmlns:a16="http://schemas.microsoft.com/office/drawing/2014/main" id="{1BA4BD49-9730-7C89-D1E6-E1FB3593C4AE}"/>
              </a:ext>
            </a:extLst>
          </p:cNvPr>
          <p:cNvGrpSpPr>
            <a:grpSpLocks/>
          </p:cNvGrpSpPr>
          <p:nvPr/>
        </p:nvGrpSpPr>
        <p:grpSpPr bwMode="auto">
          <a:xfrm>
            <a:off x="0" y="5949950"/>
            <a:ext cx="9144000" cy="396875"/>
            <a:chOff x="0" y="3748"/>
            <a:chExt cx="5760" cy="250"/>
          </a:xfrm>
        </p:grpSpPr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6DAE60D6-168B-1247-99B6-AE9EAB1A0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48"/>
              <a:ext cx="57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>
                  <a:solidFill>
                    <a:srgbClr val="FF9999"/>
                  </a:solidFill>
                </a:rPr>
                <a:t>CaCO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3(s)</a:t>
              </a:r>
              <a:r>
                <a:rPr lang="en-GB" altLang="en-US" sz="2000">
                  <a:solidFill>
                    <a:srgbClr val="FF9999"/>
                  </a:solidFill>
                </a:rPr>
                <a:t>       +      HCl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(aq)</a:t>
              </a:r>
              <a:r>
                <a:rPr lang="en-GB" altLang="en-US" sz="2000">
                  <a:solidFill>
                    <a:srgbClr val="FF9999"/>
                  </a:solidFill>
                </a:rPr>
                <a:t>              CaCl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2(aq)</a:t>
              </a:r>
              <a:r>
                <a:rPr lang="en-GB" altLang="en-US" sz="2000">
                  <a:solidFill>
                    <a:srgbClr val="FF9999"/>
                  </a:solidFill>
                </a:rPr>
                <a:t>     +     CO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2(g)</a:t>
              </a:r>
              <a:r>
                <a:rPr lang="en-GB" altLang="en-US" sz="2000">
                  <a:solidFill>
                    <a:srgbClr val="FF9999"/>
                  </a:solidFill>
                </a:rPr>
                <a:t>     +    H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2</a:t>
              </a:r>
              <a:r>
                <a:rPr lang="en-GB" altLang="en-US" sz="2000">
                  <a:solidFill>
                    <a:srgbClr val="FF9999"/>
                  </a:solidFill>
                </a:rPr>
                <a:t>O</a:t>
              </a:r>
              <a:r>
                <a:rPr lang="en-GB" altLang="en-US" sz="2000" baseline="-25000">
                  <a:solidFill>
                    <a:srgbClr val="FF9999"/>
                  </a:solidFill>
                </a:rPr>
                <a:t>(l)</a:t>
              </a:r>
              <a:endParaRPr lang="en-US" altLang="en-US" sz="2000" baseline="-25000">
                <a:solidFill>
                  <a:srgbClr val="FF9999"/>
                </a:solidFill>
              </a:endParaRPr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A1A84970-3D10-5DAA-C076-76C9EE388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3839"/>
              <a:ext cx="590" cy="0"/>
            </a:xfrm>
            <a:prstGeom prst="line">
              <a:avLst/>
            </a:prstGeom>
            <a:noFill/>
            <a:ln w="9525">
              <a:solidFill>
                <a:srgbClr val="FF99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8" name="Text Box 12">
            <a:extLst>
              <a:ext uri="{FF2B5EF4-FFF2-40B4-BE49-F238E27FC236}">
                <a16:creationId xmlns:a16="http://schemas.microsoft.com/office/drawing/2014/main" id="{E079AC65-5AE8-2836-9EA0-BDECFE1A7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94995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</a:rPr>
              <a:t>2</a:t>
            </a:r>
            <a:endParaRPr lang="en-U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F1DADE8-5B65-582C-590F-BAB93A38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F984-5384-40FF-9831-DDDCD92253AB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EFBA706-E8DF-FFC2-87C6-19A6651CA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Flame tests</a:t>
            </a:r>
            <a:endParaRPr lang="en-US" altLang="en-US" sz="4000"/>
          </a:p>
        </p:txBody>
      </p:sp>
      <p:graphicFrame>
        <p:nvGraphicFramePr>
          <p:cNvPr id="18471" name="Group 39">
            <a:extLst>
              <a:ext uri="{FF2B5EF4-FFF2-40B4-BE49-F238E27FC236}">
                <a16:creationId xmlns:a16="http://schemas.microsoft.com/office/drawing/2014/main" id="{9A90C03C-1A36-165B-83E2-D9019915AC4B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412875"/>
          <a:ext cx="8208962" cy="3703638"/>
        </p:xfrm>
        <a:graphic>
          <a:graphicData uri="http://schemas.openxmlformats.org/drawingml/2006/table">
            <a:tbl>
              <a:tblPr/>
              <a:tblGrid>
                <a:gridCol w="4105275">
                  <a:extLst>
                    <a:ext uri="{9D8B030D-6E8A-4147-A177-3AD203B41FA5}">
                      <a16:colId xmlns:a16="http://schemas.microsoft.com/office/drawing/2014/main" val="74702525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795651851"/>
                    </a:ext>
                  </a:extLst>
                </a:gridCol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Compound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Colour of flame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846690"/>
                  </a:ext>
                </a:extLst>
              </a:tr>
              <a:tr h="298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8353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5AC12B-3EDB-E9D9-C0C8-5D37C608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828-EFFE-40C1-8711-B46685028FB1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7735897-7E14-970D-1C82-90C699256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Flame tests</a:t>
            </a:r>
            <a:endParaRPr lang="en-US" altLang="en-US" sz="40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1B8D909-78A5-EEC4-E4BE-89034D1F2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CCFF99"/>
                </a:solidFill>
              </a:rPr>
              <a:t>Compounds containing lithium, sodium, potassium, calcium and barium can be recognised by burning the compound and observing the colours produced:</a:t>
            </a:r>
            <a:endParaRPr lang="en-US" altLang="en-US">
              <a:solidFill>
                <a:srgbClr val="CCFF99"/>
              </a:solidFill>
            </a:endParaRPr>
          </a:p>
        </p:txBody>
      </p:sp>
      <p:grpSp>
        <p:nvGrpSpPr>
          <p:cNvPr id="17448" name="Group 40">
            <a:extLst>
              <a:ext uri="{FF2B5EF4-FFF2-40B4-BE49-F238E27FC236}">
                <a16:creationId xmlns:a16="http://schemas.microsoft.com/office/drawing/2014/main" id="{439B1900-7D04-8F5A-05F5-05C1CF4B2B00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581525"/>
            <a:ext cx="7758113" cy="1811338"/>
            <a:chOff x="476" y="2886"/>
            <a:chExt cx="4887" cy="1141"/>
          </a:xfrm>
        </p:grpSpPr>
        <p:pic>
          <p:nvPicPr>
            <p:cNvPr id="17413" name="Picture 5">
              <a:extLst>
                <a:ext uri="{FF2B5EF4-FFF2-40B4-BE49-F238E27FC236}">
                  <a16:creationId xmlns:a16="http://schemas.microsoft.com/office/drawing/2014/main" id="{2C802164-A606-B9D8-938E-5AEAB386A2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2886"/>
              <a:ext cx="487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4" name="Picture 6">
              <a:extLst>
                <a:ext uri="{FF2B5EF4-FFF2-40B4-BE49-F238E27FC236}">
                  <a16:creationId xmlns:a16="http://schemas.microsoft.com/office/drawing/2014/main" id="{CA36D414-CF26-DD89-BD50-12B01551C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2886"/>
              <a:ext cx="487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AA11DF68-E71E-3F4E-2516-1C1135CA30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886"/>
              <a:ext cx="487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6" name="Picture 8">
              <a:extLst>
                <a:ext uri="{FF2B5EF4-FFF2-40B4-BE49-F238E27FC236}">
                  <a16:creationId xmlns:a16="http://schemas.microsoft.com/office/drawing/2014/main" id="{F1AB0F8C-6B9D-BFF1-DE88-A7BD64A29C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2886"/>
              <a:ext cx="487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7" name="Picture 9">
              <a:extLst>
                <a:ext uri="{FF2B5EF4-FFF2-40B4-BE49-F238E27FC236}">
                  <a16:creationId xmlns:a16="http://schemas.microsoft.com/office/drawing/2014/main" id="{4EF9C543-43A0-94CC-FAD8-C869781BFB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" y="2886"/>
              <a:ext cx="487" cy="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449" name="Group 41">
            <a:extLst>
              <a:ext uri="{FF2B5EF4-FFF2-40B4-BE49-F238E27FC236}">
                <a16:creationId xmlns:a16="http://schemas.microsoft.com/office/drawing/2014/main" id="{32CF1A46-47E9-7857-C94E-2FC2ACD142C3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3429000"/>
            <a:ext cx="965200" cy="1798638"/>
            <a:chOff x="249" y="2160"/>
            <a:chExt cx="608" cy="1133"/>
          </a:xfrm>
        </p:grpSpPr>
        <p:sp>
          <p:nvSpPr>
            <p:cNvPr id="17438" name="Freeform 30">
              <a:extLst>
                <a:ext uri="{FF2B5EF4-FFF2-40B4-BE49-F238E27FC236}">
                  <a16:creationId xmlns:a16="http://schemas.microsoft.com/office/drawing/2014/main" id="{505495C7-C035-82EE-2B74-825EB3A3C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" y="2160"/>
              <a:ext cx="290" cy="593"/>
            </a:xfrm>
            <a:custGeom>
              <a:avLst/>
              <a:gdLst>
                <a:gd name="T0" fmla="*/ 109 w 231"/>
                <a:gd name="T1" fmla="*/ 455 h 455"/>
                <a:gd name="T2" fmla="*/ 24 w 231"/>
                <a:gd name="T3" fmla="*/ 412 h 455"/>
                <a:gd name="T4" fmla="*/ 0 w 231"/>
                <a:gd name="T5" fmla="*/ 376 h 455"/>
                <a:gd name="T6" fmla="*/ 6 w 231"/>
                <a:gd name="T7" fmla="*/ 309 h 455"/>
                <a:gd name="T8" fmla="*/ 55 w 231"/>
                <a:gd name="T9" fmla="*/ 224 h 455"/>
                <a:gd name="T10" fmla="*/ 97 w 231"/>
                <a:gd name="T11" fmla="*/ 170 h 455"/>
                <a:gd name="T12" fmla="*/ 109 w 231"/>
                <a:gd name="T13" fmla="*/ 152 h 455"/>
                <a:gd name="T14" fmla="*/ 115 w 231"/>
                <a:gd name="T15" fmla="*/ 133 h 455"/>
                <a:gd name="T16" fmla="*/ 128 w 231"/>
                <a:gd name="T17" fmla="*/ 121 h 455"/>
                <a:gd name="T18" fmla="*/ 140 w 231"/>
                <a:gd name="T19" fmla="*/ 85 h 455"/>
                <a:gd name="T20" fmla="*/ 146 w 231"/>
                <a:gd name="T21" fmla="*/ 0 h 455"/>
                <a:gd name="T22" fmla="*/ 170 w 231"/>
                <a:gd name="T23" fmla="*/ 145 h 455"/>
                <a:gd name="T24" fmla="*/ 231 w 231"/>
                <a:gd name="T25" fmla="*/ 309 h 455"/>
                <a:gd name="T26" fmla="*/ 188 w 231"/>
                <a:gd name="T27" fmla="*/ 400 h 455"/>
                <a:gd name="T28" fmla="*/ 164 w 231"/>
                <a:gd name="T29" fmla="*/ 424 h 455"/>
                <a:gd name="T30" fmla="*/ 152 w 231"/>
                <a:gd name="T31" fmla="*/ 443 h 455"/>
                <a:gd name="T32" fmla="*/ 103 w 231"/>
                <a:gd name="T33" fmla="*/ 449 h 455"/>
                <a:gd name="T34" fmla="*/ 109 w 231"/>
                <a:gd name="T3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455">
                  <a:moveTo>
                    <a:pt x="109" y="455"/>
                  </a:moveTo>
                  <a:cubicBezTo>
                    <a:pt x="80" y="445"/>
                    <a:pt x="44" y="438"/>
                    <a:pt x="24" y="412"/>
                  </a:cubicBezTo>
                  <a:cubicBezTo>
                    <a:pt x="15" y="401"/>
                    <a:pt x="0" y="376"/>
                    <a:pt x="0" y="376"/>
                  </a:cubicBezTo>
                  <a:cubicBezTo>
                    <a:pt x="2" y="354"/>
                    <a:pt x="2" y="331"/>
                    <a:pt x="6" y="309"/>
                  </a:cubicBezTo>
                  <a:cubicBezTo>
                    <a:pt x="13" y="272"/>
                    <a:pt x="35" y="255"/>
                    <a:pt x="55" y="224"/>
                  </a:cubicBezTo>
                  <a:cubicBezTo>
                    <a:pt x="67" y="205"/>
                    <a:pt x="84" y="189"/>
                    <a:pt x="97" y="170"/>
                  </a:cubicBezTo>
                  <a:cubicBezTo>
                    <a:pt x="101" y="164"/>
                    <a:pt x="109" y="152"/>
                    <a:pt x="109" y="152"/>
                  </a:cubicBezTo>
                  <a:cubicBezTo>
                    <a:pt x="111" y="146"/>
                    <a:pt x="112" y="139"/>
                    <a:pt x="115" y="133"/>
                  </a:cubicBezTo>
                  <a:cubicBezTo>
                    <a:pt x="118" y="128"/>
                    <a:pt x="125" y="126"/>
                    <a:pt x="128" y="121"/>
                  </a:cubicBezTo>
                  <a:cubicBezTo>
                    <a:pt x="134" y="110"/>
                    <a:pt x="140" y="85"/>
                    <a:pt x="140" y="85"/>
                  </a:cubicBezTo>
                  <a:cubicBezTo>
                    <a:pt x="145" y="53"/>
                    <a:pt x="138" y="30"/>
                    <a:pt x="146" y="0"/>
                  </a:cubicBezTo>
                  <a:cubicBezTo>
                    <a:pt x="179" y="50"/>
                    <a:pt x="161" y="69"/>
                    <a:pt x="170" y="145"/>
                  </a:cubicBezTo>
                  <a:cubicBezTo>
                    <a:pt x="177" y="203"/>
                    <a:pt x="213" y="255"/>
                    <a:pt x="231" y="309"/>
                  </a:cubicBezTo>
                  <a:cubicBezTo>
                    <a:pt x="225" y="351"/>
                    <a:pt x="224" y="376"/>
                    <a:pt x="188" y="400"/>
                  </a:cubicBezTo>
                  <a:cubicBezTo>
                    <a:pt x="174" y="441"/>
                    <a:pt x="194" y="399"/>
                    <a:pt x="164" y="424"/>
                  </a:cubicBezTo>
                  <a:cubicBezTo>
                    <a:pt x="158" y="429"/>
                    <a:pt x="159" y="440"/>
                    <a:pt x="152" y="443"/>
                  </a:cubicBezTo>
                  <a:cubicBezTo>
                    <a:pt x="137" y="449"/>
                    <a:pt x="119" y="447"/>
                    <a:pt x="103" y="449"/>
                  </a:cubicBezTo>
                  <a:cubicBezTo>
                    <a:pt x="77" y="440"/>
                    <a:pt x="79" y="440"/>
                    <a:pt x="109" y="45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21" name="Group 13">
              <a:extLst>
                <a:ext uri="{FF2B5EF4-FFF2-40B4-BE49-F238E27FC236}">
                  <a16:creationId xmlns:a16="http://schemas.microsoft.com/office/drawing/2014/main" id="{5DC518DC-80FC-9E9D-FCA9-F7E87C2E9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" y="2658"/>
              <a:ext cx="499" cy="635"/>
              <a:chOff x="249" y="2749"/>
              <a:chExt cx="499" cy="635"/>
            </a:xfrm>
          </p:grpSpPr>
          <p:sp>
            <p:nvSpPr>
              <p:cNvPr id="17418" name="Rectangle 10">
                <a:extLst>
                  <a:ext uri="{FF2B5EF4-FFF2-40B4-BE49-F238E27FC236}">
                    <a16:creationId xmlns:a16="http://schemas.microsoft.com/office/drawing/2014/main" id="{0E125CF9-42BD-0A2E-20FD-1863B82C7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34954">
                <a:off x="68" y="3112"/>
                <a:ext cx="453" cy="9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19" name="Line 11">
                <a:extLst>
                  <a:ext uri="{FF2B5EF4-FFF2-40B4-BE49-F238E27FC236}">
                    <a16:creationId xmlns:a16="http://schemas.microsoft.com/office/drawing/2014/main" id="{68FE2F65-41A8-08B9-9EF6-CA6E90D9F7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4795164">
                <a:off x="408" y="2794"/>
                <a:ext cx="272" cy="181"/>
              </a:xfrm>
              <a:prstGeom prst="line">
                <a:avLst/>
              </a:pr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0" name="Arc 12">
                <a:extLst>
                  <a:ext uri="{FF2B5EF4-FFF2-40B4-BE49-F238E27FC236}">
                    <a16:creationId xmlns:a16="http://schemas.microsoft.com/office/drawing/2014/main" id="{6527AC81-254C-744D-FB87-9952EF889B5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57" y="2750"/>
                <a:ext cx="91" cy="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163 w 43200"/>
                  <a:gd name="T1" fmla="*/ 8852 h 43200"/>
                  <a:gd name="T2" fmla="*/ 3373 w 43200"/>
                  <a:gd name="T3" fmla="*/ 1001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</a:path>
                  <a:path w="43200" h="43200" stroke="0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7450" name="Group 42">
            <a:extLst>
              <a:ext uri="{FF2B5EF4-FFF2-40B4-BE49-F238E27FC236}">
                <a16:creationId xmlns:a16="http://schemas.microsoft.com/office/drawing/2014/main" id="{4FA34BBC-2D6C-96F8-EAF4-CE9CD5A5E7F0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3429000"/>
            <a:ext cx="963613" cy="1800225"/>
            <a:chOff x="1338" y="2160"/>
            <a:chExt cx="607" cy="1134"/>
          </a:xfrm>
        </p:grpSpPr>
        <p:sp>
          <p:nvSpPr>
            <p:cNvPr id="17439" name="Freeform 31">
              <a:extLst>
                <a:ext uri="{FF2B5EF4-FFF2-40B4-BE49-F238E27FC236}">
                  <a16:creationId xmlns:a16="http://schemas.microsoft.com/office/drawing/2014/main" id="{2DA51CCA-92F3-6237-0884-4461F2EAC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5" y="2160"/>
              <a:ext cx="290" cy="593"/>
            </a:xfrm>
            <a:custGeom>
              <a:avLst/>
              <a:gdLst>
                <a:gd name="T0" fmla="*/ 109 w 231"/>
                <a:gd name="T1" fmla="*/ 455 h 455"/>
                <a:gd name="T2" fmla="*/ 24 w 231"/>
                <a:gd name="T3" fmla="*/ 412 h 455"/>
                <a:gd name="T4" fmla="*/ 0 w 231"/>
                <a:gd name="T5" fmla="*/ 376 h 455"/>
                <a:gd name="T6" fmla="*/ 6 w 231"/>
                <a:gd name="T7" fmla="*/ 309 h 455"/>
                <a:gd name="T8" fmla="*/ 55 w 231"/>
                <a:gd name="T9" fmla="*/ 224 h 455"/>
                <a:gd name="T10" fmla="*/ 97 w 231"/>
                <a:gd name="T11" fmla="*/ 170 h 455"/>
                <a:gd name="T12" fmla="*/ 109 w 231"/>
                <a:gd name="T13" fmla="*/ 152 h 455"/>
                <a:gd name="T14" fmla="*/ 115 w 231"/>
                <a:gd name="T15" fmla="*/ 133 h 455"/>
                <a:gd name="T16" fmla="*/ 128 w 231"/>
                <a:gd name="T17" fmla="*/ 121 h 455"/>
                <a:gd name="T18" fmla="*/ 140 w 231"/>
                <a:gd name="T19" fmla="*/ 85 h 455"/>
                <a:gd name="T20" fmla="*/ 146 w 231"/>
                <a:gd name="T21" fmla="*/ 0 h 455"/>
                <a:gd name="T22" fmla="*/ 170 w 231"/>
                <a:gd name="T23" fmla="*/ 145 h 455"/>
                <a:gd name="T24" fmla="*/ 231 w 231"/>
                <a:gd name="T25" fmla="*/ 309 h 455"/>
                <a:gd name="T26" fmla="*/ 188 w 231"/>
                <a:gd name="T27" fmla="*/ 400 h 455"/>
                <a:gd name="T28" fmla="*/ 164 w 231"/>
                <a:gd name="T29" fmla="*/ 424 h 455"/>
                <a:gd name="T30" fmla="*/ 152 w 231"/>
                <a:gd name="T31" fmla="*/ 443 h 455"/>
                <a:gd name="T32" fmla="*/ 103 w 231"/>
                <a:gd name="T33" fmla="*/ 449 h 455"/>
                <a:gd name="T34" fmla="*/ 109 w 231"/>
                <a:gd name="T3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455">
                  <a:moveTo>
                    <a:pt x="109" y="455"/>
                  </a:moveTo>
                  <a:cubicBezTo>
                    <a:pt x="80" y="445"/>
                    <a:pt x="44" y="438"/>
                    <a:pt x="24" y="412"/>
                  </a:cubicBezTo>
                  <a:cubicBezTo>
                    <a:pt x="15" y="401"/>
                    <a:pt x="0" y="376"/>
                    <a:pt x="0" y="376"/>
                  </a:cubicBezTo>
                  <a:cubicBezTo>
                    <a:pt x="2" y="354"/>
                    <a:pt x="2" y="331"/>
                    <a:pt x="6" y="309"/>
                  </a:cubicBezTo>
                  <a:cubicBezTo>
                    <a:pt x="13" y="272"/>
                    <a:pt x="35" y="255"/>
                    <a:pt x="55" y="224"/>
                  </a:cubicBezTo>
                  <a:cubicBezTo>
                    <a:pt x="67" y="205"/>
                    <a:pt x="84" y="189"/>
                    <a:pt x="97" y="170"/>
                  </a:cubicBezTo>
                  <a:cubicBezTo>
                    <a:pt x="101" y="164"/>
                    <a:pt x="109" y="152"/>
                    <a:pt x="109" y="152"/>
                  </a:cubicBezTo>
                  <a:cubicBezTo>
                    <a:pt x="111" y="146"/>
                    <a:pt x="112" y="139"/>
                    <a:pt x="115" y="133"/>
                  </a:cubicBezTo>
                  <a:cubicBezTo>
                    <a:pt x="118" y="128"/>
                    <a:pt x="125" y="126"/>
                    <a:pt x="128" y="121"/>
                  </a:cubicBezTo>
                  <a:cubicBezTo>
                    <a:pt x="134" y="110"/>
                    <a:pt x="140" y="85"/>
                    <a:pt x="140" y="85"/>
                  </a:cubicBezTo>
                  <a:cubicBezTo>
                    <a:pt x="145" y="53"/>
                    <a:pt x="138" y="30"/>
                    <a:pt x="146" y="0"/>
                  </a:cubicBezTo>
                  <a:cubicBezTo>
                    <a:pt x="179" y="50"/>
                    <a:pt x="161" y="69"/>
                    <a:pt x="170" y="145"/>
                  </a:cubicBezTo>
                  <a:cubicBezTo>
                    <a:pt x="177" y="203"/>
                    <a:pt x="213" y="255"/>
                    <a:pt x="231" y="309"/>
                  </a:cubicBezTo>
                  <a:cubicBezTo>
                    <a:pt x="225" y="351"/>
                    <a:pt x="224" y="376"/>
                    <a:pt x="188" y="400"/>
                  </a:cubicBezTo>
                  <a:cubicBezTo>
                    <a:pt x="174" y="441"/>
                    <a:pt x="194" y="399"/>
                    <a:pt x="164" y="424"/>
                  </a:cubicBezTo>
                  <a:cubicBezTo>
                    <a:pt x="158" y="429"/>
                    <a:pt x="159" y="440"/>
                    <a:pt x="152" y="443"/>
                  </a:cubicBezTo>
                  <a:cubicBezTo>
                    <a:pt x="137" y="449"/>
                    <a:pt x="119" y="447"/>
                    <a:pt x="103" y="449"/>
                  </a:cubicBezTo>
                  <a:cubicBezTo>
                    <a:pt x="77" y="440"/>
                    <a:pt x="79" y="440"/>
                    <a:pt x="109" y="455"/>
                  </a:cubicBezTo>
                  <a:close/>
                </a:path>
              </a:pathLst>
            </a:custGeom>
            <a:solidFill>
              <a:srgbClr val="FFF2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22" name="Group 14">
              <a:extLst>
                <a:ext uri="{FF2B5EF4-FFF2-40B4-BE49-F238E27FC236}">
                  <a16:creationId xmlns:a16="http://schemas.microsoft.com/office/drawing/2014/main" id="{427A64F4-DFDD-096B-994D-588DB93863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8" y="2659"/>
              <a:ext cx="499" cy="635"/>
              <a:chOff x="249" y="2749"/>
              <a:chExt cx="499" cy="635"/>
            </a:xfrm>
          </p:grpSpPr>
          <p:sp>
            <p:nvSpPr>
              <p:cNvPr id="17423" name="Rectangle 15">
                <a:extLst>
                  <a:ext uri="{FF2B5EF4-FFF2-40B4-BE49-F238E27FC236}">
                    <a16:creationId xmlns:a16="http://schemas.microsoft.com/office/drawing/2014/main" id="{849E27AF-E3A9-53C1-FEAD-556485ABA7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34954">
                <a:off x="68" y="3112"/>
                <a:ext cx="453" cy="9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4" name="Line 16">
                <a:extLst>
                  <a:ext uri="{FF2B5EF4-FFF2-40B4-BE49-F238E27FC236}">
                    <a16:creationId xmlns:a16="http://schemas.microsoft.com/office/drawing/2014/main" id="{195FA478-ABE6-514E-82AE-8DFD6B7AE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4795164">
                <a:off x="408" y="2794"/>
                <a:ext cx="272" cy="181"/>
              </a:xfrm>
              <a:prstGeom prst="line">
                <a:avLst/>
              </a:pr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5" name="Arc 17">
                <a:extLst>
                  <a:ext uri="{FF2B5EF4-FFF2-40B4-BE49-F238E27FC236}">
                    <a16:creationId xmlns:a16="http://schemas.microsoft.com/office/drawing/2014/main" id="{2E20970A-D521-BC31-2E00-1E1D9DD2EAF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57" y="2750"/>
                <a:ext cx="91" cy="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163 w 43200"/>
                  <a:gd name="T1" fmla="*/ 8852 h 43200"/>
                  <a:gd name="T2" fmla="*/ 3373 w 43200"/>
                  <a:gd name="T3" fmla="*/ 1001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</a:path>
                  <a:path w="43200" h="43200" stroke="0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7451" name="Group 43">
            <a:extLst>
              <a:ext uri="{FF2B5EF4-FFF2-40B4-BE49-F238E27FC236}">
                <a16:creationId xmlns:a16="http://schemas.microsoft.com/office/drawing/2014/main" id="{B773C6E7-3AEE-F7FC-EE98-4DF10B4185D3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3429000"/>
            <a:ext cx="963613" cy="1800225"/>
            <a:chOff x="2472" y="2160"/>
            <a:chExt cx="607" cy="1134"/>
          </a:xfrm>
        </p:grpSpPr>
        <p:sp>
          <p:nvSpPr>
            <p:cNvPr id="17440" name="Freeform 32">
              <a:extLst>
                <a:ext uri="{FF2B5EF4-FFF2-40B4-BE49-F238E27FC236}">
                  <a16:creationId xmlns:a16="http://schemas.microsoft.com/office/drawing/2014/main" id="{6F390346-E696-15F8-45C2-99FCEAD59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" y="2160"/>
              <a:ext cx="290" cy="593"/>
            </a:xfrm>
            <a:custGeom>
              <a:avLst/>
              <a:gdLst>
                <a:gd name="T0" fmla="*/ 109 w 231"/>
                <a:gd name="T1" fmla="*/ 455 h 455"/>
                <a:gd name="T2" fmla="*/ 24 w 231"/>
                <a:gd name="T3" fmla="*/ 412 h 455"/>
                <a:gd name="T4" fmla="*/ 0 w 231"/>
                <a:gd name="T5" fmla="*/ 376 h 455"/>
                <a:gd name="T6" fmla="*/ 6 w 231"/>
                <a:gd name="T7" fmla="*/ 309 h 455"/>
                <a:gd name="T8" fmla="*/ 55 w 231"/>
                <a:gd name="T9" fmla="*/ 224 h 455"/>
                <a:gd name="T10" fmla="*/ 97 w 231"/>
                <a:gd name="T11" fmla="*/ 170 h 455"/>
                <a:gd name="T12" fmla="*/ 109 w 231"/>
                <a:gd name="T13" fmla="*/ 152 h 455"/>
                <a:gd name="T14" fmla="*/ 115 w 231"/>
                <a:gd name="T15" fmla="*/ 133 h 455"/>
                <a:gd name="T16" fmla="*/ 128 w 231"/>
                <a:gd name="T17" fmla="*/ 121 h 455"/>
                <a:gd name="T18" fmla="*/ 140 w 231"/>
                <a:gd name="T19" fmla="*/ 85 h 455"/>
                <a:gd name="T20" fmla="*/ 146 w 231"/>
                <a:gd name="T21" fmla="*/ 0 h 455"/>
                <a:gd name="T22" fmla="*/ 170 w 231"/>
                <a:gd name="T23" fmla="*/ 145 h 455"/>
                <a:gd name="T24" fmla="*/ 231 w 231"/>
                <a:gd name="T25" fmla="*/ 309 h 455"/>
                <a:gd name="T26" fmla="*/ 188 w 231"/>
                <a:gd name="T27" fmla="*/ 400 h 455"/>
                <a:gd name="T28" fmla="*/ 164 w 231"/>
                <a:gd name="T29" fmla="*/ 424 h 455"/>
                <a:gd name="T30" fmla="*/ 152 w 231"/>
                <a:gd name="T31" fmla="*/ 443 h 455"/>
                <a:gd name="T32" fmla="*/ 103 w 231"/>
                <a:gd name="T33" fmla="*/ 449 h 455"/>
                <a:gd name="T34" fmla="*/ 109 w 231"/>
                <a:gd name="T3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455">
                  <a:moveTo>
                    <a:pt x="109" y="455"/>
                  </a:moveTo>
                  <a:cubicBezTo>
                    <a:pt x="80" y="445"/>
                    <a:pt x="44" y="438"/>
                    <a:pt x="24" y="412"/>
                  </a:cubicBezTo>
                  <a:cubicBezTo>
                    <a:pt x="15" y="401"/>
                    <a:pt x="0" y="376"/>
                    <a:pt x="0" y="376"/>
                  </a:cubicBezTo>
                  <a:cubicBezTo>
                    <a:pt x="2" y="354"/>
                    <a:pt x="2" y="331"/>
                    <a:pt x="6" y="309"/>
                  </a:cubicBezTo>
                  <a:cubicBezTo>
                    <a:pt x="13" y="272"/>
                    <a:pt x="35" y="255"/>
                    <a:pt x="55" y="224"/>
                  </a:cubicBezTo>
                  <a:cubicBezTo>
                    <a:pt x="67" y="205"/>
                    <a:pt x="84" y="189"/>
                    <a:pt x="97" y="170"/>
                  </a:cubicBezTo>
                  <a:cubicBezTo>
                    <a:pt x="101" y="164"/>
                    <a:pt x="109" y="152"/>
                    <a:pt x="109" y="152"/>
                  </a:cubicBezTo>
                  <a:cubicBezTo>
                    <a:pt x="111" y="146"/>
                    <a:pt x="112" y="139"/>
                    <a:pt x="115" y="133"/>
                  </a:cubicBezTo>
                  <a:cubicBezTo>
                    <a:pt x="118" y="128"/>
                    <a:pt x="125" y="126"/>
                    <a:pt x="128" y="121"/>
                  </a:cubicBezTo>
                  <a:cubicBezTo>
                    <a:pt x="134" y="110"/>
                    <a:pt x="140" y="85"/>
                    <a:pt x="140" y="85"/>
                  </a:cubicBezTo>
                  <a:cubicBezTo>
                    <a:pt x="145" y="53"/>
                    <a:pt x="138" y="30"/>
                    <a:pt x="146" y="0"/>
                  </a:cubicBezTo>
                  <a:cubicBezTo>
                    <a:pt x="179" y="50"/>
                    <a:pt x="161" y="69"/>
                    <a:pt x="170" y="145"/>
                  </a:cubicBezTo>
                  <a:cubicBezTo>
                    <a:pt x="177" y="203"/>
                    <a:pt x="213" y="255"/>
                    <a:pt x="231" y="309"/>
                  </a:cubicBezTo>
                  <a:cubicBezTo>
                    <a:pt x="225" y="351"/>
                    <a:pt x="224" y="376"/>
                    <a:pt x="188" y="400"/>
                  </a:cubicBezTo>
                  <a:cubicBezTo>
                    <a:pt x="174" y="441"/>
                    <a:pt x="194" y="399"/>
                    <a:pt x="164" y="424"/>
                  </a:cubicBezTo>
                  <a:cubicBezTo>
                    <a:pt x="158" y="429"/>
                    <a:pt x="159" y="440"/>
                    <a:pt x="152" y="443"/>
                  </a:cubicBezTo>
                  <a:cubicBezTo>
                    <a:pt x="137" y="449"/>
                    <a:pt x="119" y="447"/>
                    <a:pt x="103" y="449"/>
                  </a:cubicBezTo>
                  <a:cubicBezTo>
                    <a:pt x="77" y="440"/>
                    <a:pt x="79" y="440"/>
                    <a:pt x="109" y="455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26" name="Group 18">
              <a:extLst>
                <a:ext uri="{FF2B5EF4-FFF2-40B4-BE49-F238E27FC236}">
                  <a16:creationId xmlns:a16="http://schemas.microsoft.com/office/drawing/2014/main" id="{0C7D087C-2A2D-650C-E1FC-1AA3977924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2" y="2659"/>
              <a:ext cx="499" cy="635"/>
              <a:chOff x="249" y="2749"/>
              <a:chExt cx="499" cy="635"/>
            </a:xfrm>
          </p:grpSpPr>
          <p:sp>
            <p:nvSpPr>
              <p:cNvPr id="17427" name="Rectangle 19">
                <a:extLst>
                  <a:ext uri="{FF2B5EF4-FFF2-40B4-BE49-F238E27FC236}">
                    <a16:creationId xmlns:a16="http://schemas.microsoft.com/office/drawing/2014/main" id="{69AE2425-F836-2B29-806D-44F0C817B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34954">
                <a:off x="68" y="3112"/>
                <a:ext cx="453" cy="9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28" name="Line 20">
                <a:extLst>
                  <a:ext uri="{FF2B5EF4-FFF2-40B4-BE49-F238E27FC236}">
                    <a16:creationId xmlns:a16="http://schemas.microsoft.com/office/drawing/2014/main" id="{D0BF6F4D-0F54-D170-0120-89C8DDDD0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4795164">
                <a:off x="408" y="2794"/>
                <a:ext cx="272" cy="181"/>
              </a:xfrm>
              <a:prstGeom prst="line">
                <a:avLst/>
              </a:pr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9" name="Arc 21">
                <a:extLst>
                  <a:ext uri="{FF2B5EF4-FFF2-40B4-BE49-F238E27FC236}">
                    <a16:creationId xmlns:a16="http://schemas.microsoft.com/office/drawing/2014/main" id="{A6A06EBD-2D20-94CF-FF40-3980D33C931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57" y="2750"/>
                <a:ext cx="91" cy="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163 w 43200"/>
                  <a:gd name="T1" fmla="*/ 8852 h 43200"/>
                  <a:gd name="T2" fmla="*/ 3373 w 43200"/>
                  <a:gd name="T3" fmla="*/ 1001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</a:path>
                  <a:path w="43200" h="43200" stroke="0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7452" name="Group 44">
            <a:extLst>
              <a:ext uri="{FF2B5EF4-FFF2-40B4-BE49-F238E27FC236}">
                <a16:creationId xmlns:a16="http://schemas.microsoft.com/office/drawing/2014/main" id="{97E23074-49B6-6FED-1415-7FCCEFEF7389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3429000"/>
            <a:ext cx="965200" cy="1800225"/>
            <a:chOff x="3560" y="2160"/>
            <a:chExt cx="608" cy="1134"/>
          </a:xfrm>
        </p:grpSpPr>
        <p:sp>
          <p:nvSpPr>
            <p:cNvPr id="17441" name="Freeform 33">
              <a:extLst>
                <a:ext uri="{FF2B5EF4-FFF2-40B4-BE49-F238E27FC236}">
                  <a16:creationId xmlns:a16="http://schemas.microsoft.com/office/drawing/2014/main" id="{2A14524E-B177-C0F5-14B9-A41E5668E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" y="2160"/>
              <a:ext cx="290" cy="593"/>
            </a:xfrm>
            <a:custGeom>
              <a:avLst/>
              <a:gdLst>
                <a:gd name="T0" fmla="*/ 109 w 231"/>
                <a:gd name="T1" fmla="*/ 455 h 455"/>
                <a:gd name="T2" fmla="*/ 24 w 231"/>
                <a:gd name="T3" fmla="*/ 412 h 455"/>
                <a:gd name="T4" fmla="*/ 0 w 231"/>
                <a:gd name="T5" fmla="*/ 376 h 455"/>
                <a:gd name="T6" fmla="*/ 6 w 231"/>
                <a:gd name="T7" fmla="*/ 309 h 455"/>
                <a:gd name="T8" fmla="*/ 55 w 231"/>
                <a:gd name="T9" fmla="*/ 224 h 455"/>
                <a:gd name="T10" fmla="*/ 97 w 231"/>
                <a:gd name="T11" fmla="*/ 170 h 455"/>
                <a:gd name="T12" fmla="*/ 109 w 231"/>
                <a:gd name="T13" fmla="*/ 152 h 455"/>
                <a:gd name="T14" fmla="*/ 115 w 231"/>
                <a:gd name="T15" fmla="*/ 133 h 455"/>
                <a:gd name="T16" fmla="*/ 128 w 231"/>
                <a:gd name="T17" fmla="*/ 121 h 455"/>
                <a:gd name="T18" fmla="*/ 140 w 231"/>
                <a:gd name="T19" fmla="*/ 85 h 455"/>
                <a:gd name="T20" fmla="*/ 146 w 231"/>
                <a:gd name="T21" fmla="*/ 0 h 455"/>
                <a:gd name="T22" fmla="*/ 170 w 231"/>
                <a:gd name="T23" fmla="*/ 145 h 455"/>
                <a:gd name="T24" fmla="*/ 231 w 231"/>
                <a:gd name="T25" fmla="*/ 309 h 455"/>
                <a:gd name="T26" fmla="*/ 188 w 231"/>
                <a:gd name="T27" fmla="*/ 400 h 455"/>
                <a:gd name="T28" fmla="*/ 164 w 231"/>
                <a:gd name="T29" fmla="*/ 424 h 455"/>
                <a:gd name="T30" fmla="*/ 152 w 231"/>
                <a:gd name="T31" fmla="*/ 443 h 455"/>
                <a:gd name="T32" fmla="*/ 103 w 231"/>
                <a:gd name="T33" fmla="*/ 449 h 455"/>
                <a:gd name="T34" fmla="*/ 109 w 231"/>
                <a:gd name="T3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455">
                  <a:moveTo>
                    <a:pt x="109" y="455"/>
                  </a:moveTo>
                  <a:cubicBezTo>
                    <a:pt x="80" y="445"/>
                    <a:pt x="44" y="438"/>
                    <a:pt x="24" y="412"/>
                  </a:cubicBezTo>
                  <a:cubicBezTo>
                    <a:pt x="15" y="401"/>
                    <a:pt x="0" y="376"/>
                    <a:pt x="0" y="376"/>
                  </a:cubicBezTo>
                  <a:cubicBezTo>
                    <a:pt x="2" y="354"/>
                    <a:pt x="2" y="331"/>
                    <a:pt x="6" y="309"/>
                  </a:cubicBezTo>
                  <a:cubicBezTo>
                    <a:pt x="13" y="272"/>
                    <a:pt x="35" y="255"/>
                    <a:pt x="55" y="224"/>
                  </a:cubicBezTo>
                  <a:cubicBezTo>
                    <a:pt x="67" y="205"/>
                    <a:pt x="84" y="189"/>
                    <a:pt x="97" y="170"/>
                  </a:cubicBezTo>
                  <a:cubicBezTo>
                    <a:pt x="101" y="164"/>
                    <a:pt x="109" y="152"/>
                    <a:pt x="109" y="152"/>
                  </a:cubicBezTo>
                  <a:cubicBezTo>
                    <a:pt x="111" y="146"/>
                    <a:pt x="112" y="139"/>
                    <a:pt x="115" y="133"/>
                  </a:cubicBezTo>
                  <a:cubicBezTo>
                    <a:pt x="118" y="128"/>
                    <a:pt x="125" y="126"/>
                    <a:pt x="128" y="121"/>
                  </a:cubicBezTo>
                  <a:cubicBezTo>
                    <a:pt x="134" y="110"/>
                    <a:pt x="140" y="85"/>
                    <a:pt x="140" y="85"/>
                  </a:cubicBezTo>
                  <a:cubicBezTo>
                    <a:pt x="145" y="53"/>
                    <a:pt x="138" y="30"/>
                    <a:pt x="146" y="0"/>
                  </a:cubicBezTo>
                  <a:cubicBezTo>
                    <a:pt x="179" y="50"/>
                    <a:pt x="161" y="69"/>
                    <a:pt x="170" y="145"/>
                  </a:cubicBezTo>
                  <a:cubicBezTo>
                    <a:pt x="177" y="203"/>
                    <a:pt x="213" y="255"/>
                    <a:pt x="231" y="309"/>
                  </a:cubicBezTo>
                  <a:cubicBezTo>
                    <a:pt x="225" y="351"/>
                    <a:pt x="224" y="376"/>
                    <a:pt x="188" y="400"/>
                  </a:cubicBezTo>
                  <a:cubicBezTo>
                    <a:pt x="174" y="441"/>
                    <a:pt x="194" y="399"/>
                    <a:pt x="164" y="424"/>
                  </a:cubicBezTo>
                  <a:cubicBezTo>
                    <a:pt x="158" y="429"/>
                    <a:pt x="159" y="440"/>
                    <a:pt x="152" y="443"/>
                  </a:cubicBezTo>
                  <a:cubicBezTo>
                    <a:pt x="137" y="449"/>
                    <a:pt x="119" y="447"/>
                    <a:pt x="103" y="449"/>
                  </a:cubicBezTo>
                  <a:cubicBezTo>
                    <a:pt x="77" y="440"/>
                    <a:pt x="79" y="440"/>
                    <a:pt x="109" y="455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30" name="Group 22">
              <a:extLst>
                <a:ext uri="{FF2B5EF4-FFF2-40B4-BE49-F238E27FC236}">
                  <a16:creationId xmlns:a16="http://schemas.microsoft.com/office/drawing/2014/main" id="{4D5F72E4-0E3E-8DB9-7AF3-A9E9C52ED8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0" y="2659"/>
              <a:ext cx="499" cy="635"/>
              <a:chOff x="249" y="2749"/>
              <a:chExt cx="499" cy="635"/>
            </a:xfrm>
          </p:grpSpPr>
          <p:sp>
            <p:nvSpPr>
              <p:cNvPr id="17431" name="Rectangle 23">
                <a:extLst>
                  <a:ext uri="{FF2B5EF4-FFF2-40B4-BE49-F238E27FC236}">
                    <a16:creationId xmlns:a16="http://schemas.microsoft.com/office/drawing/2014/main" id="{14F73336-616E-4882-831A-59D0411F0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34954">
                <a:off x="68" y="3112"/>
                <a:ext cx="453" cy="9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2" name="Line 24">
                <a:extLst>
                  <a:ext uri="{FF2B5EF4-FFF2-40B4-BE49-F238E27FC236}">
                    <a16:creationId xmlns:a16="http://schemas.microsoft.com/office/drawing/2014/main" id="{1F077AB8-E357-5519-0E6F-54652A96E3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4795164">
                <a:off x="408" y="2794"/>
                <a:ext cx="272" cy="181"/>
              </a:xfrm>
              <a:prstGeom prst="line">
                <a:avLst/>
              </a:pr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33" name="Arc 25">
                <a:extLst>
                  <a:ext uri="{FF2B5EF4-FFF2-40B4-BE49-F238E27FC236}">
                    <a16:creationId xmlns:a16="http://schemas.microsoft.com/office/drawing/2014/main" id="{52DE042C-C9CC-7DDE-91D1-2FC7EFB9010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57" y="2750"/>
                <a:ext cx="91" cy="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163 w 43200"/>
                  <a:gd name="T1" fmla="*/ 8852 h 43200"/>
                  <a:gd name="T2" fmla="*/ 3373 w 43200"/>
                  <a:gd name="T3" fmla="*/ 1001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</a:path>
                  <a:path w="43200" h="43200" stroke="0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7453" name="Group 45">
            <a:extLst>
              <a:ext uri="{FF2B5EF4-FFF2-40B4-BE49-F238E27FC236}">
                <a16:creationId xmlns:a16="http://schemas.microsoft.com/office/drawing/2014/main" id="{90D53F33-2579-14FB-81B3-3EFCE5EC1300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3429000"/>
            <a:ext cx="965200" cy="1800225"/>
            <a:chOff x="4649" y="2160"/>
            <a:chExt cx="608" cy="1134"/>
          </a:xfrm>
        </p:grpSpPr>
        <p:sp>
          <p:nvSpPr>
            <p:cNvPr id="17442" name="Freeform 34">
              <a:extLst>
                <a:ext uri="{FF2B5EF4-FFF2-40B4-BE49-F238E27FC236}">
                  <a16:creationId xmlns:a16="http://schemas.microsoft.com/office/drawing/2014/main" id="{92D6BFE3-6A23-6389-1E3A-30C500971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" y="2160"/>
              <a:ext cx="290" cy="593"/>
            </a:xfrm>
            <a:custGeom>
              <a:avLst/>
              <a:gdLst>
                <a:gd name="T0" fmla="*/ 109 w 231"/>
                <a:gd name="T1" fmla="*/ 455 h 455"/>
                <a:gd name="T2" fmla="*/ 24 w 231"/>
                <a:gd name="T3" fmla="*/ 412 h 455"/>
                <a:gd name="T4" fmla="*/ 0 w 231"/>
                <a:gd name="T5" fmla="*/ 376 h 455"/>
                <a:gd name="T6" fmla="*/ 6 w 231"/>
                <a:gd name="T7" fmla="*/ 309 h 455"/>
                <a:gd name="T8" fmla="*/ 55 w 231"/>
                <a:gd name="T9" fmla="*/ 224 h 455"/>
                <a:gd name="T10" fmla="*/ 97 w 231"/>
                <a:gd name="T11" fmla="*/ 170 h 455"/>
                <a:gd name="T12" fmla="*/ 109 w 231"/>
                <a:gd name="T13" fmla="*/ 152 h 455"/>
                <a:gd name="T14" fmla="*/ 115 w 231"/>
                <a:gd name="T15" fmla="*/ 133 h 455"/>
                <a:gd name="T16" fmla="*/ 128 w 231"/>
                <a:gd name="T17" fmla="*/ 121 h 455"/>
                <a:gd name="T18" fmla="*/ 140 w 231"/>
                <a:gd name="T19" fmla="*/ 85 h 455"/>
                <a:gd name="T20" fmla="*/ 146 w 231"/>
                <a:gd name="T21" fmla="*/ 0 h 455"/>
                <a:gd name="T22" fmla="*/ 170 w 231"/>
                <a:gd name="T23" fmla="*/ 145 h 455"/>
                <a:gd name="T24" fmla="*/ 231 w 231"/>
                <a:gd name="T25" fmla="*/ 309 h 455"/>
                <a:gd name="T26" fmla="*/ 188 w 231"/>
                <a:gd name="T27" fmla="*/ 400 h 455"/>
                <a:gd name="T28" fmla="*/ 164 w 231"/>
                <a:gd name="T29" fmla="*/ 424 h 455"/>
                <a:gd name="T30" fmla="*/ 152 w 231"/>
                <a:gd name="T31" fmla="*/ 443 h 455"/>
                <a:gd name="T32" fmla="*/ 103 w 231"/>
                <a:gd name="T33" fmla="*/ 449 h 455"/>
                <a:gd name="T34" fmla="*/ 109 w 231"/>
                <a:gd name="T35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1" h="455">
                  <a:moveTo>
                    <a:pt x="109" y="455"/>
                  </a:moveTo>
                  <a:cubicBezTo>
                    <a:pt x="80" y="445"/>
                    <a:pt x="44" y="438"/>
                    <a:pt x="24" y="412"/>
                  </a:cubicBezTo>
                  <a:cubicBezTo>
                    <a:pt x="15" y="401"/>
                    <a:pt x="0" y="376"/>
                    <a:pt x="0" y="376"/>
                  </a:cubicBezTo>
                  <a:cubicBezTo>
                    <a:pt x="2" y="354"/>
                    <a:pt x="2" y="331"/>
                    <a:pt x="6" y="309"/>
                  </a:cubicBezTo>
                  <a:cubicBezTo>
                    <a:pt x="13" y="272"/>
                    <a:pt x="35" y="255"/>
                    <a:pt x="55" y="224"/>
                  </a:cubicBezTo>
                  <a:cubicBezTo>
                    <a:pt x="67" y="205"/>
                    <a:pt x="84" y="189"/>
                    <a:pt x="97" y="170"/>
                  </a:cubicBezTo>
                  <a:cubicBezTo>
                    <a:pt x="101" y="164"/>
                    <a:pt x="109" y="152"/>
                    <a:pt x="109" y="152"/>
                  </a:cubicBezTo>
                  <a:cubicBezTo>
                    <a:pt x="111" y="146"/>
                    <a:pt x="112" y="139"/>
                    <a:pt x="115" y="133"/>
                  </a:cubicBezTo>
                  <a:cubicBezTo>
                    <a:pt x="118" y="128"/>
                    <a:pt x="125" y="126"/>
                    <a:pt x="128" y="121"/>
                  </a:cubicBezTo>
                  <a:cubicBezTo>
                    <a:pt x="134" y="110"/>
                    <a:pt x="140" y="85"/>
                    <a:pt x="140" y="85"/>
                  </a:cubicBezTo>
                  <a:cubicBezTo>
                    <a:pt x="145" y="53"/>
                    <a:pt x="138" y="30"/>
                    <a:pt x="146" y="0"/>
                  </a:cubicBezTo>
                  <a:cubicBezTo>
                    <a:pt x="179" y="50"/>
                    <a:pt x="161" y="69"/>
                    <a:pt x="170" y="145"/>
                  </a:cubicBezTo>
                  <a:cubicBezTo>
                    <a:pt x="177" y="203"/>
                    <a:pt x="213" y="255"/>
                    <a:pt x="231" y="309"/>
                  </a:cubicBezTo>
                  <a:cubicBezTo>
                    <a:pt x="225" y="351"/>
                    <a:pt x="224" y="376"/>
                    <a:pt x="188" y="400"/>
                  </a:cubicBezTo>
                  <a:cubicBezTo>
                    <a:pt x="174" y="441"/>
                    <a:pt x="194" y="399"/>
                    <a:pt x="164" y="424"/>
                  </a:cubicBezTo>
                  <a:cubicBezTo>
                    <a:pt x="158" y="429"/>
                    <a:pt x="159" y="440"/>
                    <a:pt x="152" y="443"/>
                  </a:cubicBezTo>
                  <a:cubicBezTo>
                    <a:pt x="137" y="449"/>
                    <a:pt x="119" y="447"/>
                    <a:pt x="103" y="449"/>
                  </a:cubicBezTo>
                  <a:cubicBezTo>
                    <a:pt x="77" y="440"/>
                    <a:pt x="79" y="440"/>
                    <a:pt x="109" y="455"/>
                  </a:cubicBez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434" name="Group 26">
              <a:extLst>
                <a:ext uri="{FF2B5EF4-FFF2-40B4-BE49-F238E27FC236}">
                  <a16:creationId xmlns:a16="http://schemas.microsoft.com/office/drawing/2014/main" id="{FD90F3B8-3B34-2B45-7053-7DA489B177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9" y="2659"/>
              <a:ext cx="499" cy="635"/>
              <a:chOff x="249" y="2749"/>
              <a:chExt cx="499" cy="635"/>
            </a:xfrm>
          </p:grpSpPr>
          <p:sp>
            <p:nvSpPr>
              <p:cNvPr id="17435" name="Rectangle 27">
                <a:extLst>
                  <a:ext uri="{FF2B5EF4-FFF2-40B4-BE49-F238E27FC236}">
                    <a16:creationId xmlns:a16="http://schemas.microsoft.com/office/drawing/2014/main" id="{F19EBEF2-E7F0-7C68-DE5B-33AA39D48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834954">
                <a:off x="68" y="3112"/>
                <a:ext cx="453" cy="9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36" name="Line 28">
                <a:extLst>
                  <a:ext uri="{FF2B5EF4-FFF2-40B4-BE49-F238E27FC236}">
                    <a16:creationId xmlns:a16="http://schemas.microsoft.com/office/drawing/2014/main" id="{01BED09A-7B6C-1D51-7409-588D5C7505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4795164">
                <a:off x="408" y="2794"/>
                <a:ext cx="272" cy="181"/>
              </a:xfrm>
              <a:prstGeom prst="line">
                <a:avLst/>
              </a:pr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37" name="Arc 29">
                <a:extLst>
                  <a:ext uri="{FF2B5EF4-FFF2-40B4-BE49-F238E27FC236}">
                    <a16:creationId xmlns:a16="http://schemas.microsoft.com/office/drawing/2014/main" id="{DE74661B-9B90-E357-A9F6-65D2F550914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57" y="2750"/>
                <a:ext cx="91" cy="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163 w 43200"/>
                  <a:gd name="T1" fmla="*/ 8852 h 43200"/>
                  <a:gd name="T2" fmla="*/ 3373 w 43200"/>
                  <a:gd name="T3" fmla="*/ 1001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</a:path>
                  <a:path w="43200" h="43200" stroke="0" extrusionOk="0">
                    <a:moveTo>
                      <a:pt x="4163" y="8852"/>
                    </a:moveTo>
                    <a:cubicBezTo>
                      <a:pt x="8230" y="3288"/>
                      <a:pt x="14708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17494"/>
                      <a:pt x="1169" y="13474"/>
                      <a:pt x="3372" y="1000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CE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7443" name="Text Box 35">
            <a:extLst>
              <a:ext uri="{FF2B5EF4-FFF2-40B4-BE49-F238E27FC236}">
                <a16:creationId xmlns:a16="http://schemas.microsoft.com/office/drawing/2014/main" id="{13FFC920-D492-01B7-8550-55F922640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49500"/>
            <a:ext cx="16557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Lithium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solidFill>
                  <a:srgbClr val="FF0000"/>
                </a:solidFill>
              </a:rPr>
              <a:t>Red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7444" name="Text Box 36">
            <a:extLst>
              <a:ext uri="{FF2B5EF4-FFF2-40B4-BE49-F238E27FC236}">
                <a16:creationId xmlns:a16="http://schemas.microsoft.com/office/drawing/2014/main" id="{8ADFAC40-0A0B-112B-1450-49AC8F254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349500"/>
            <a:ext cx="16557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00"/>
                </a:solidFill>
              </a:rPr>
              <a:t>Sodium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solidFill>
                  <a:srgbClr val="FFFF00"/>
                </a:solidFill>
              </a:rPr>
              <a:t>Yellow</a:t>
            </a:r>
            <a:endParaRPr lang="en-US" altLang="en-US" i="1">
              <a:solidFill>
                <a:srgbClr val="FFFF00"/>
              </a:solidFill>
            </a:endParaRPr>
          </a:p>
        </p:txBody>
      </p:sp>
      <p:sp>
        <p:nvSpPr>
          <p:cNvPr id="17445" name="Text Box 37">
            <a:extLst>
              <a:ext uri="{FF2B5EF4-FFF2-40B4-BE49-F238E27FC236}">
                <a16:creationId xmlns:a16="http://schemas.microsoft.com/office/drawing/2014/main" id="{68CE7711-FF34-5F4D-7CB2-B467E0C47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349500"/>
            <a:ext cx="16557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3ADFF"/>
                </a:solidFill>
              </a:rPr>
              <a:t>Potassium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solidFill>
                  <a:srgbClr val="F3ADFF"/>
                </a:solidFill>
              </a:rPr>
              <a:t>Lilac</a:t>
            </a:r>
            <a:endParaRPr lang="en-US" altLang="en-US" i="1">
              <a:solidFill>
                <a:srgbClr val="F3ADFF"/>
              </a:solidFill>
            </a:endParaRPr>
          </a:p>
        </p:txBody>
      </p:sp>
      <p:sp>
        <p:nvSpPr>
          <p:cNvPr id="17446" name="Text Box 38">
            <a:extLst>
              <a:ext uri="{FF2B5EF4-FFF2-40B4-BE49-F238E27FC236}">
                <a16:creationId xmlns:a16="http://schemas.microsoft.com/office/drawing/2014/main" id="{9EF499E3-052F-8885-5D71-E86B3BB8D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349500"/>
            <a:ext cx="16557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6600"/>
                </a:solidFill>
              </a:rPr>
              <a:t>Calcium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solidFill>
                  <a:srgbClr val="FF6600"/>
                </a:solidFill>
              </a:rPr>
              <a:t>Brick red</a:t>
            </a:r>
            <a:endParaRPr lang="en-US" altLang="en-US" i="1">
              <a:solidFill>
                <a:srgbClr val="FF6600"/>
              </a:solidFill>
            </a:endParaRPr>
          </a:p>
        </p:txBody>
      </p:sp>
      <p:sp>
        <p:nvSpPr>
          <p:cNvPr id="17447" name="Text Box 39">
            <a:extLst>
              <a:ext uri="{FF2B5EF4-FFF2-40B4-BE49-F238E27FC236}">
                <a16:creationId xmlns:a16="http://schemas.microsoft.com/office/drawing/2014/main" id="{B9E7B86A-940C-CF95-7F0B-D206018E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349500"/>
            <a:ext cx="16557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66FF66"/>
                </a:solidFill>
              </a:rPr>
              <a:t>Barium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solidFill>
                  <a:srgbClr val="66FF66"/>
                </a:solidFill>
              </a:rPr>
              <a:t>Green</a:t>
            </a:r>
            <a:endParaRPr lang="en-US" altLang="en-US" i="1">
              <a:solidFill>
                <a:srgbClr val="66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43" grpId="0"/>
      <p:bldP spid="17444" grpId="0"/>
      <p:bldP spid="17445" grpId="0"/>
      <p:bldP spid="17446" grpId="0"/>
      <p:bldP spid="174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142690-CED0-7482-6DA0-2CF74F9A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8D50-7020-4067-A211-B2FCF4CFD85D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F0109B9-820A-BA79-98D6-B0F79E2F1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Metal ions</a:t>
            </a:r>
            <a:endParaRPr lang="en-US" altLang="en-US" sz="400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C6DB6F4B-DBCB-1042-EFEE-7F30CFA59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CCFF99"/>
                </a:solidFill>
              </a:rPr>
              <a:t>Metal compounds in a solution contain metal ions.  For example, consider calcium chloride:</a:t>
            </a:r>
            <a:endParaRPr lang="en-US" altLang="en-US">
              <a:solidFill>
                <a:srgbClr val="CCFF99"/>
              </a:solidFill>
            </a:endParaRPr>
          </a:p>
        </p:txBody>
      </p:sp>
      <p:graphicFrame>
        <p:nvGraphicFramePr>
          <p:cNvPr id="19669" name="Group 213">
            <a:extLst>
              <a:ext uri="{FF2B5EF4-FFF2-40B4-BE49-F238E27FC236}">
                <a16:creationId xmlns:a16="http://schemas.microsoft.com/office/drawing/2014/main" id="{EC6C9957-4F98-924F-7D3C-9986B7E56C82}"/>
              </a:ext>
            </a:extLst>
          </p:cNvPr>
          <p:cNvGraphicFramePr>
            <a:graphicFrameLocks noGrp="1"/>
          </p:cNvGraphicFramePr>
          <p:nvPr/>
        </p:nvGraphicFramePr>
        <p:xfrm>
          <a:off x="3059113" y="2781300"/>
          <a:ext cx="3286125" cy="191135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55761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40973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091435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905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5959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505174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08075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46171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03292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70526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94864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249312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57818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23405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36627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54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03870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97418500"/>
                    </a:ext>
                  </a:extLst>
                </a:gridCol>
              </a:tblGrid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94335"/>
                  </a:ext>
                </a:extLst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87542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23506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43917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710835"/>
                  </a:ext>
                </a:extLst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20710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29932"/>
                  </a:ext>
                </a:extLst>
              </a:tr>
            </a:tbl>
          </a:graphicData>
        </a:graphic>
      </p:graphicFrame>
      <p:grpSp>
        <p:nvGrpSpPr>
          <p:cNvPr id="19672" name="Group 216">
            <a:extLst>
              <a:ext uri="{FF2B5EF4-FFF2-40B4-BE49-F238E27FC236}">
                <a16:creationId xmlns:a16="http://schemas.microsoft.com/office/drawing/2014/main" id="{69767B6E-B276-871B-2A35-BFBE5DF91FB4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3213100"/>
            <a:ext cx="2987675" cy="1552575"/>
            <a:chOff x="3878" y="2024"/>
            <a:chExt cx="1882" cy="978"/>
          </a:xfrm>
        </p:grpSpPr>
        <p:sp>
          <p:nvSpPr>
            <p:cNvPr id="19671" name="AutoShape 215">
              <a:extLst>
                <a:ext uri="{FF2B5EF4-FFF2-40B4-BE49-F238E27FC236}">
                  <a16:creationId xmlns:a16="http://schemas.microsoft.com/office/drawing/2014/main" id="{C1A35915-F8FE-9619-0F04-1F35AA83A1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402793">
              <a:off x="3878" y="2160"/>
              <a:ext cx="635" cy="182"/>
            </a:xfrm>
            <a:prstGeom prst="rightArrow">
              <a:avLst>
                <a:gd name="adj1" fmla="val 50000"/>
                <a:gd name="adj2" fmla="val 87225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9667" name="Text Box 211">
              <a:extLst>
                <a:ext uri="{FF2B5EF4-FFF2-40B4-BE49-F238E27FC236}">
                  <a16:creationId xmlns:a16="http://schemas.microsoft.com/office/drawing/2014/main" id="{79AD0CB7-F2C6-358E-CBC8-641294944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2024"/>
              <a:ext cx="1428" cy="97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Chlorine is in group 7 so a chloride ion will be Cl</a:t>
              </a:r>
              <a:r>
                <a:rPr lang="en-GB" altLang="en-US" baseline="30000"/>
                <a:t>-</a:t>
              </a:r>
              <a:endParaRPr lang="en-US" altLang="en-US" baseline="30000"/>
            </a:p>
          </p:txBody>
        </p:sp>
      </p:grpSp>
      <p:grpSp>
        <p:nvGrpSpPr>
          <p:cNvPr id="19673" name="Group 217">
            <a:extLst>
              <a:ext uri="{FF2B5EF4-FFF2-40B4-BE49-F238E27FC236}">
                <a16:creationId xmlns:a16="http://schemas.microsoft.com/office/drawing/2014/main" id="{3D730FC0-FEE1-CF77-5BF7-CD806C40A653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1989138"/>
            <a:ext cx="3095625" cy="2282825"/>
            <a:chOff x="68" y="1253"/>
            <a:chExt cx="1950" cy="1438"/>
          </a:xfrm>
        </p:grpSpPr>
        <p:sp>
          <p:nvSpPr>
            <p:cNvPr id="19670" name="AutoShape 214">
              <a:extLst>
                <a:ext uri="{FF2B5EF4-FFF2-40B4-BE49-F238E27FC236}">
                  <a16:creationId xmlns:a16="http://schemas.microsoft.com/office/drawing/2014/main" id="{4C2E0065-EF2B-1D11-C8F4-4DFADA5553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79567">
              <a:off x="1383" y="1979"/>
              <a:ext cx="635" cy="182"/>
            </a:xfrm>
            <a:prstGeom prst="rightArrow">
              <a:avLst>
                <a:gd name="adj1" fmla="val 50000"/>
                <a:gd name="adj2" fmla="val 87225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9461" name="Text Box 5">
              <a:extLst>
                <a:ext uri="{FF2B5EF4-FFF2-40B4-BE49-F238E27FC236}">
                  <a16:creationId xmlns:a16="http://schemas.microsoft.com/office/drawing/2014/main" id="{694DEBCA-F14B-743E-3730-7FE1A9FC0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1253"/>
              <a:ext cx="1678" cy="143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Calcium is in group 2 and has two electrons in its outer shell, so it will form a Ca</a:t>
              </a:r>
              <a:r>
                <a:rPr lang="en-GB" altLang="en-US" baseline="30000"/>
                <a:t>2+</a:t>
              </a:r>
              <a:r>
                <a:rPr lang="en-GB" altLang="en-US"/>
                <a:t> ion.</a:t>
              </a:r>
              <a:endParaRPr lang="en-US" altLang="en-US"/>
            </a:p>
          </p:txBody>
        </p:sp>
      </p:grpSp>
      <p:sp>
        <p:nvSpPr>
          <p:cNvPr id="19674" name="Text Box 218">
            <a:extLst>
              <a:ext uri="{FF2B5EF4-FFF2-40B4-BE49-F238E27FC236}">
                <a16:creationId xmlns:a16="http://schemas.microsoft.com/office/drawing/2014/main" id="{013496D5-B7AF-05F9-D130-5C8BF2DF6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661025"/>
            <a:ext cx="6553200" cy="4572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Calcium chloride has the formula CaCl</a:t>
            </a:r>
            <a:r>
              <a:rPr lang="en-GB" altLang="en-US" baseline="-25000"/>
              <a:t>2</a:t>
            </a:r>
            <a:endParaRPr lang="en-US" alt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6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20AD95-54A0-C60C-C058-A5B35D07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F205-9E28-44EF-B885-837BC4168662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3314FAE-555E-35CA-386D-5EA68B5CC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Metal ions and precipitates</a:t>
            </a:r>
            <a:endParaRPr lang="en-US" altLang="en-US" sz="400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15382450-6C4F-C7C2-3F6D-335F3D7F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CCFF99"/>
                </a:solidFill>
              </a:rPr>
              <a:t>Some metal ions form precipitates, i.e. an insoluble solid that is formed when sodium hydroxide is added to them.  Consider calcium chloride:</a:t>
            </a:r>
            <a:endParaRPr lang="en-US" altLang="en-US">
              <a:solidFill>
                <a:srgbClr val="CCFF99"/>
              </a:solidFill>
            </a:endParaRPr>
          </a:p>
        </p:txBody>
      </p:sp>
      <p:grpSp>
        <p:nvGrpSpPr>
          <p:cNvPr id="20487" name="Group 7">
            <a:extLst>
              <a:ext uri="{FF2B5EF4-FFF2-40B4-BE49-F238E27FC236}">
                <a16:creationId xmlns:a16="http://schemas.microsoft.com/office/drawing/2014/main" id="{4427EB5A-8520-97A7-1740-5DD9A0032BCD}"/>
              </a:ext>
            </a:extLst>
          </p:cNvPr>
          <p:cNvGrpSpPr>
            <a:grpSpLocks/>
          </p:cNvGrpSpPr>
          <p:nvPr/>
        </p:nvGrpSpPr>
        <p:grpSpPr bwMode="auto">
          <a:xfrm>
            <a:off x="0" y="2276475"/>
            <a:ext cx="9144000" cy="457200"/>
            <a:chOff x="0" y="1525"/>
            <a:chExt cx="5760" cy="288"/>
          </a:xfrm>
        </p:grpSpPr>
        <p:sp>
          <p:nvSpPr>
            <p:cNvPr id="20485" name="Text Box 5">
              <a:extLst>
                <a:ext uri="{FF2B5EF4-FFF2-40B4-BE49-F238E27FC236}">
                  <a16:creationId xmlns:a16="http://schemas.microsoft.com/office/drawing/2014/main" id="{079DA751-F5E7-778B-E09C-2DB9A3923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25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Ca</a:t>
              </a:r>
              <a:r>
                <a:rPr lang="en-GB" altLang="en-US" baseline="30000"/>
                <a:t>2+</a:t>
              </a:r>
              <a:r>
                <a:rPr lang="en-GB" altLang="en-US" baseline="-25000"/>
                <a:t>(aq)</a:t>
              </a:r>
              <a:r>
                <a:rPr lang="en-GB" altLang="en-US"/>
                <a:t>     +    OH</a:t>
              </a:r>
              <a:r>
                <a:rPr lang="en-GB" altLang="en-US" baseline="30000"/>
                <a:t>-</a:t>
              </a:r>
              <a:r>
                <a:rPr lang="en-GB" altLang="en-US"/>
                <a:t>          Ca(OH)</a:t>
              </a:r>
              <a:r>
                <a:rPr lang="en-GB" altLang="en-US" baseline="-25000"/>
                <a:t>2 (s)</a:t>
              </a:r>
              <a:endParaRPr lang="en-US" altLang="en-US" baseline="-25000"/>
            </a:p>
          </p:txBody>
        </p:sp>
        <p:sp>
          <p:nvSpPr>
            <p:cNvPr id="20486" name="Line 6">
              <a:extLst>
                <a:ext uri="{FF2B5EF4-FFF2-40B4-BE49-F238E27FC236}">
                  <a16:creationId xmlns:a16="http://schemas.microsoft.com/office/drawing/2014/main" id="{B659C278-8519-3527-5031-9F3693F39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661"/>
              <a:ext cx="318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88" name="Text Box 8">
            <a:extLst>
              <a:ext uri="{FF2B5EF4-FFF2-40B4-BE49-F238E27FC236}">
                <a16:creationId xmlns:a16="http://schemas.microsoft.com/office/drawing/2014/main" id="{A6F33D1F-522C-DF4A-46D1-B97338072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2764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6600"/>
                </a:solidFill>
              </a:rPr>
              <a:t>2</a:t>
            </a:r>
            <a:endParaRPr lang="en-US" alt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90CF136-436D-8686-89E8-9BA97069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5503-530C-4058-AF85-DE9151F3172F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2DCDB7C-C9EA-E3B0-AE85-C7537060D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Metal ions and precipitates</a:t>
            </a:r>
            <a:endParaRPr lang="en-US" altLang="en-US" sz="40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FBF3349A-2DBC-11B3-0BAA-8BC4C537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CCFF99"/>
                </a:solidFill>
              </a:rPr>
              <a:t>Some metal ions form precipitates, i.e. an insoluble solid that is formed when sodium hydroxide is added to them.  Consider calcium chloride:</a:t>
            </a:r>
            <a:endParaRPr lang="en-US" altLang="en-US">
              <a:solidFill>
                <a:srgbClr val="CCFF99"/>
              </a:solidFill>
            </a:endParaRPr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F4C03E0B-E449-6A19-8688-FC7DDF1FEB09}"/>
              </a:ext>
            </a:extLst>
          </p:cNvPr>
          <p:cNvGrpSpPr>
            <a:grpSpLocks/>
          </p:cNvGrpSpPr>
          <p:nvPr/>
        </p:nvGrpSpPr>
        <p:grpSpPr bwMode="auto">
          <a:xfrm>
            <a:off x="0" y="2276475"/>
            <a:ext cx="9144000" cy="457200"/>
            <a:chOff x="0" y="1525"/>
            <a:chExt cx="5760" cy="288"/>
          </a:xfrm>
        </p:grpSpPr>
        <p:sp>
          <p:nvSpPr>
            <p:cNvPr id="22533" name="Text Box 5">
              <a:extLst>
                <a:ext uri="{FF2B5EF4-FFF2-40B4-BE49-F238E27FC236}">
                  <a16:creationId xmlns:a16="http://schemas.microsoft.com/office/drawing/2014/main" id="{50EDC2EC-A7EA-A05E-20D5-1FBC22233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25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Ca</a:t>
              </a:r>
              <a:r>
                <a:rPr lang="en-GB" altLang="en-US" baseline="30000"/>
                <a:t>2+</a:t>
              </a:r>
              <a:r>
                <a:rPr lang="en-GB" altLang="en-US" baseline="-25000"/>
                <a:t>(aq)</a:t>
              </a:r>
              <a:r>
                <a:rPr lang="en-GB" altLang="en-US"/>
                <a:t>     +    OH</a:t>
              </a:r>
              <a:r>
                <a:rPr lang="en-GB" altLang="en-US" baseline="30000"/>
                <a:t>-</a:t>
              </a:r>
              <a:r>
                <a:rPr lang="en-GB" altLang="en-US"/>
                <a:t>          Ca(OH)</a:t>
              </a:r>
              <a:r>
                <a:rPr lang="en-GB" altLang="en-US" baseline="-25000"/>
                <a:t>2 (s)</a:t>
              </a:r>
              <a:endParaRPr lang="en-US" altLang="en-US" baseline="-25000"/>
            </a:p>
          </p:txBody>
        </p:sp>
        <p:sp>
          <p:nvSpPr>
            <p:cNvPr id="22534" name="Line 6">
              <a:extLst>
                <a:ext uri="{FF2B5EF4-FFF2-40B4-BE49-F238E27FC236}">
                  <a16:creationId xmlns:a16="http://schemas.microsoft.com/office/drawing/2014/main" id="{B13E5F04-DFA9-6B01-1B38-59AD0437C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1661"/>
              <a:ext cx="318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 type="triangle" w="lg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35" name="Text Box 7">
            <a:extLst>
              <a:ext uri="{FF2B5EF4-FFF2-40B4-BE49-F238E27FC236}">
                <a16:creationId xmlns:a16="http://schemas.microsoft.com/office/drawing/2014/main" id="{9BC5F519-0252-B04E-3368-99B11A16B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276475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6600"/>
                </a:solidFill>
              </a:rPr>
              <a:t>2</a:t>
            </a:r>
            <a:endParaRPr lang="en-US" altLang="en-US">
              <a:solidFill>
                <a:srgbClr val="FF6600"/>
              </a:solidFill>
            </a:endParaRPr>
          </a:p>
        </p:txBody>
      </p:sp>
      <p:graphicFrame>
        <p:nvGraphicFramePr>
          <p:cNvPr id="22536" name="Group 8">
            <a:extLst>
              <a:ext uri="{FF2B5EF4-FFF2-40B4-BE49-F238E27FC236}">
                <a16:creationId xmlns:a16="http://schemas.microsoft.com/office/drawing/2014/main" id="{4B14AECE-33E0-45A3-6627-897743827281}"/>
              </a:ext>
            </a:extLst>
          </p:cNvPr>
          <p:cNvGraphicFramePr>
            <a:graphicFrameLocks noGrp="1"/>
          </p:cNvGraphicFramePr>
          <p:nvPr/>
        </p:nvGraphicFramePr>
        <p:xfrm>
          <a:off x="0" y="3141663"/>
          <a:ext cx="9144000" cy="3527425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3009698922"/>
                    </a:ext>
                  </a:extLst>
                </a:gridCol>
                <a:gridCol w="5688013">
                  <a:extLst>
                    <a:ext uri="{9D8B030D-6E8A-4147-A177-3AD203B41FA5}">
                      <a16:colId xmlns:a16="http://schemas.microsoft.com/office/drawing/2014/main" val="1973737713"/>
                    </a:ext>
                  </a:extLst>
                </a:gridCol>
                <a:gridCol w="1331912">
                  <a:extLst>
                    <a:ext uri="{9D8B030D-6E8A-4147-A177-3AD203B41FA5}">
                      <a16:colId xmlns:a16="http://schemas.microsoft.com/office/drawing/2014/main" val="990363431"/>
                    </a:ext>
                  </a:extLst>
                </a:gridCol>
              </a:tblGrid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Metal ion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Precipitate formed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Colour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808080"/>
                          </a:outerShdw>
                        </a:effectLst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515509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Calcium Ca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Calcium hydroxide: Ca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(aq)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+ OH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(aq)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     Ca(OH)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 (s)</a:t>
                      </a:r>
                      <a:endParaRPr kumimoji="0" lang="en-US" altLang="en-US" sz="1800" b="0" i="0" u="none" strike="noStrike" cap="none" normalizeH="0" baseline="-2500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White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38116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Aluminium Al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3+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47647"/>
                  </a:ext>
                </a:extLst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Magnesium Mg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882059"/>
                  </a:ext>
                </a:extLst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Copper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(II) 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Cu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93789"/>
                  </a:ext>
                </a:extLst>
              </a:tr>
              <a:tr h="484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(II) 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Fe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2+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66CCFF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072457"/>
                  </a:ext>
                </a:extLst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(III)</a:t>
                      </a: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 Fe</a:t>
                      </a:r>
                      <a:r>
                        <a:rPr kumimoji="0" lang="en-GB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3+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353253"/>
                  </a:ext>
                </a:extLst>
              </a:tr>
            </a:tbl>
          </a:graphicData>
        </a:graphic>
      </p:graphicFrame>
      <p:sp>
        <p:nvSpPr>
          <p:cNvPr id="22570" name="Line 42">
            <a:extLst>
              <a:ext uri="{FF2B5EF4-FFF2-40B4-BE49-F238E27FC236}">
                <a16:creationId xmlns:a16="http://schemas.microsoft.com/office/drawing/2014/main" id="{28E61686-B720-71BC-40A6-6BF96321A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005263"/>
            <a:ext cx="288925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9DC711-35C8-28E8-2359-9C009D1F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3898-A84F-4C32-816E-5DE3D5E4D876}" type="datetime1">
              <a:rPr lang="en-GB" altLang="en-US"/>
              <a:pPr/>
              <a:t>23/05/2023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3C57C90-9C52-A20B-D7E2-8E1E3DA73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Testing for chloride and sulphate ions</a:t>
            </a:r>
            <a:endParaRPr lang="en-US" altLang="en-US" sz="360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95C04E59-9D47-C3A0-2209-27090C600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8063"/>
            <a:ext cx="91440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9999"/>
                </a:solidFill>
              </a:rPr>
              <a:t>Test 1:  Chloride ions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9999"/>
                </a:solidFill>
              </a:rPr>
              <a:t>Add a few drops of dilute nitric acid to the chloride ion solution followed by a few drops of silver nitrate.</a:t>
            </a:r>
            <a:endParaRPr lang="en-US" altLang="en-US">
              <a:solidFill>
                <a:srgbClr val="FF9999"/>
              </a:solidFill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925C9E90-7A3C-023B-3566-31B6459C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41888"/>
            <a:ext cx="903605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FF"/>
                </a:solidFill>
              </a:rPr>
              <a:t>Test 2:  Sulphate ions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66FFFF"/>
                </a:solidFill>
              </a:rPr>
              <a:t>Add a few drops of dilute hydrochloric acid to the sulphate ion solution followed by a few drops of barium chloride.</a:t>
            </a:r>
            <a:endParaRPr lang="en-US" altLang="en-US">
              <a:solidFill>
                <a:srgbClr val="66FFFF"/>
              </a:solidFill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61EDF4BA-58CF-ED2D-0993-B7863FD1F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89363"/>
            <a:ext cx="91440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Precipitate formed = silver chloride (white)</a:t>
            </a:r>
            <a:endParaRPr lang="en-US" altLang="en-US"/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5DC6B2CC-5CE7-7D97-E90B-901F20850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Precipitate formed = barium sulphate (white again)</a:t>
            </a:r>
            <a:endParaRPr lang="en-US" altLang="en-US"/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80350BF8-151C-8A13-107C-1B3E6F06E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85225" cy="1039813"/>
          </a:xfrm>
          <a:prstGeom prst="rect">
            <a:avLst/>
          </a:prstGeom>
          <a:noFill/>
          <a:ln w="34925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/>
              <a:t>For each test state:	1)  The colour of the precipitate</a:t>
            </a:r>
          </a:p>
          <a:p>
            <a:pPr>
              <a:spcBef>
                <a:spcPct val="50000"/>
              </a:spcBef>
            </a:pPr>
            <a:r>
              <a:rPr lang="en-GB" altLang="en-US" i="1"/>
              <a:t>				2)  What compound it is</a:t>
            </a:r>
            <a:endParaRPr lang="en-US" alt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 animBg="1"/>
      <p:bldP spid="21511" grpId="0" animBg="1"/>
      <p:bldP spid="21512" grpId="0" animBg="1"/>
    </p:bldLst>
  </p:timing>
</p:sld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541</TotalTime>
  <Words>851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Presentation2</vt:lpstr>
      <vt:lpstr>Lab Tests, results, and Sulphuric acid</vt:lpstr>
      <vt:lpstr>Testing for carbon dioxide</vt:lpstr>
      <vt:lpstr>Adding acid to carbonates</vt:lpstr>
      <vt:lpstr>Flame tests</vt:lpstr>
      <vt:lpstr>Flame tests</vt:lpstr>
      <vt:lpstr>Metal ions</vt:lpstr>
      <vt:lpstr>Metal ions and precipitates</vt:lpstr>
      <vt:lpstr>Metal ions and precipitates</vt:lpstr>
      <vt:lpstr>Testing for chloride and sulphate ions</vt:lpstr>
      <vt:lpstr>Ammonium, nitrate, bromide and iodide ions</vt:lpstr>
      <vt:lpstr>Thermal decomposition</vt:lpstr>
      <vt:lpstr>Sulphuric acid</vt:lpstr>
      <vt:lpstr>Sulphuric acid</vt:lpstr>
      <vt:lpstr>PowerPoint Presentation</vt:lpstr>
    </vt:vector>
  </TitlesOfParts>
  <Company>WHS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Chemical Reactions lab tests sulphuric acid</dc:title>
  <dc:creator>WHS</dc:creator>
  <cp:lastModifiedBy>Nayan GRIFFITHS</cp:lastModifiedBy>
  <cp:revision>94</cp:revision>
  <dcterms:created xsi:type="dcterms:W3CDTF">2003-07-30T14:05:06Z</dcterms:created>
  <dcterms:modified xsi:type="dcterms:W3CDTF">2023-05-23T21:57:53Z</dcterms:modified>
</cp:coreProperties>
</file>